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6858000" cx="9144000"/>
  <p:notesSz cx="6858000" cy="9144000"/>
  <p:embeddedFontLst>
    <p:embeddedFont>
      <p:font typeface="Lobster"/>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0" roundtripDataSignature="AMtx7mg7m7CYFy1yfkicCK5AApcMQqFmv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800B63EA-0BD8-4D91-9ACD-133475B0F557}">
  <a:tblStyle styleId="{800B63EA-0BD8-4D91-9ACD-133475B0F55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1EEB9D4-3079-4A4C-B12E-222C193E2EE6}"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obster-regular.fntdata"/><Relationship Id="rId7" Type="http://schemas.openxmlformats.org/officeDocument/2006/relationships/slide" Target="slides/slide2.xml"/><Relationship Id="rId8" Type="http://schemas.openxmlformats.org/officeDocument/2006/relationships/slide" Target="slides/slide3.xml"/><Relationship Id="rId3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88b5d529ae_0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88b5d529ae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88b5d529ae_0_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88b5d529ae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88b5d529ae_0_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88b5d529ae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88b5d529ae_0_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88b5d529ae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81d8f148bf_2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81d8f148bf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89863a01fa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89863a01f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89ada6d4ee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89ada6d4e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89ada6d4ee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89ada6d4e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89863a01fa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89863a01f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81d8f148bf_0_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81d8f148b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8840191ce5_0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8840191ce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81d8f148bf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81d8f148b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89ada6d4ee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89ada6d4e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81d8f148bf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81d8f148b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88b5f0382a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88b5f0382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8840191ce5_0_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8840191ce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88b5d529ae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88b5d529a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8840191ce5_0_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8840191ce5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88b5d529ae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88b5d529a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89863a01fa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89863a01f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89863a01fa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89863a01f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89863a01fa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89863a01f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g8840191ce5_0_4"/>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g8840191ce5_0_4"/>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g8840191ce5_0_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g8840191ce5_0_39"/>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g8840191ce5_0_39"/>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g8840191ce5_0_3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g8840191ce5_0_4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50" name="Shape 50"/>
        <p:cNvGrpSpPr/>
        <p:nvPr/>
      </p:nvGrpSpPr>
      <p:grpSpPr>
        <a:xfrm>
          <a:off x="0" y="0"/>
          <a:ext cx="0" cy="0"/>
          <a:chOff x="0" y="0"/>
          <a:chExt cx="0" cy="0"/>
        </a:xfrm>
      </p:grpSpPr>
      <p:sp>
        <p:nvSpPr>
          <p:cNvPr id="51" name="Google Shape;51;g8840191ce5_0_45"/>
          <p:cNvSpPr txBox="1"/>
          <p:nvPr>
            <p:ph type="title"/>
          </p:nvPr>
        </p:nvSpPr>
        <p:spPr>
          <a:xfrm>
            <a:off x="800100" y="642594"/>
            <a:ext cx="7543800" cy="13716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rgbClr val="262626"/>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g8840191ce5_0_45"/>
          <p:cNvSpPr txBox="1"/>
          <p:nvPr>
            <p:ph idx="1" type="body"/>
          </p:nvPr>
        </p:nvSpPr>
        <p:spPr>
          <a:xfrm>
            <a:off x="800100" y="2103120"/>
            <a:ext cx="7543800" cy="3849600"/>
          </a:xfrm>
          <a:prstGeom prst="rect">
            <a:avLst/>
          </a:prstGeom>
          <a:noFill/>
          <a:ln>
            <a:noFill/>
          </a:ln>
        </p:spPr>
        <p:txBody>
          <a:bodyPr anchorCtr="0" anchor="t" bIns="45700" lIns="91425" spcFirstLastPara="1" rIns="91425" wrap="square" tIns="45700">
            <a:noAutofit/>
          </a:bodyPr>
          <a:lstStyle>
            <a:lvl1pPr indent="-342900" lvl="0" marL="457200" rtl="0" algn="l">
              <a:lnSpc>
                <a:spcPct val="110000"/>
              </a:lnSpc>
              <a:spcBef>
                <a:spcPts val="675"/>
              </a:spcBef>
              <a:spcAft>
                <a:spcPts val="0"/>
              </a:spcAft>
              <a:buSzPts val="1800"/>
              <a:buChar char="●"/>
              <a:defRPr/>
            </a:lvl1pPr>
            <a:lvl2pPr indent="-342900" lvl="1" marL="914400" rtl="0" algn="l">
              <a:lnSpc>
                <a:spcPct val="100000"/>
              </a:lnSpc>
              <a:spcBef>
                <a:spcPts val="375"/>
              </a:spcBef>
              <a:spcAft>
                <a:spcPts val="0"/>
              </a:spcAft>
              <a:buSzPts val="1800"/>
              <a:buChar char="○"/>
              <a:defRPr/>
            </a:lvl2pPr>
            <a:lvl3pPr indent="-342900" lvl="2" marL="1371600" rtl="0" algn="l">
              <a:lnSpc>
                <a:spcPct val="100000"/>
              </a:lnSpc>
              <a:spcBef>
                <a:spcPts val="1600"/>
              </a:spcBef>
              <a:spcAft>
                <a:spcPts val="0"/>
              </a:spcAft>
              <a:buSzPts val="1800"/>
              <a:buChar char="■"/>
              <a:defRPr/>
            </a:lvl3pPr>
            <a:lvl4pPr indent="-342900" lvl="3" marL="1828800" rtl="0" algn="l">
              <a:lnSpc>
                <a:spcPct val="100000"/>
              </a:lnSpc>
              <a:spcBef>
                <a:spcPts val="1600"/>
              </a:spcBef>
              <a:spcAft>
                <a:spcPts val="0"/>
              </a:spcAft>
              <a:buSzPts val="1800"/>
              <a:buChar char="●"/>
              <a:defRPr/>
            </a:lvl4pPr>
            <a:lvl5pPr indent="-342900" lvl="4" marL="2286000" rtl="0" algn="l">
              <a:lnSpc>
                <a:spcPct val="100000"/>
              </a:lnSpc>
              <a:spcBef>
                <a:spcPts val="1600"/>
              </a:spcBef>
              <a:spcAft>
                <a:spcPts val="0"/>
              </a:spcAft>
              <a:buSzPts val="1800"/>
              <a:buChar char="○"/>
              <a:defRPr/>
            </a:lvl5pPr>
            <a:lvl6pPr indent="-342900" lvl="5" marL="2743200" rtl="0" algn="l">
              <a:lnSpc>
                <a:spcPct val="100000"/>
              </a:lnSpc>
              <a:spcBef>
                <a:spcPts val="1600"/>
              </a:spcBef>
              <a:spcAft>
                <a:spcPts val="0"/>
              </a:spcAft>
              <a:buSzPts val="1800"/>
              <a:buChar char="■"/>
              <a:defRPr/>
            </a:lvl6pPr>
            <a:lvl7pPr indent="-342900" lvl="6" marL="3200400" rtl="0" algn="l">
              <a:lnSpc>
                <a:spcPct val="100000"/>
              </a:lnSpc>
              <a:spcBef>
                <a:spcPts val="1600"/>
              </a:spcBef>
              <a:spcAft>
                <a:spcPts val="0"/>
              </a:spcAft>
              <a:buSzPts val="1800"/>
              <a:buChar char="●"/>
              <a:defRPr/>
            </a:lvl7pPr>
            <a:lvl8pPr indent="-342900" lvl="7" marL="3657600" rtl="0" algn="l">
              <a:lnSpc>
                <a:spcPct val="100000"/>
              </a:lnSpc>
              <a:spcBef>
                <a:spcPts val="1600"/>
              </a:spcBef>
              <a:spcAft>
                <a:spcPts val="0"/>
              </a:spcAft>
              <a:buSzPts val="1800"/>
              <a:buChar char="○"/>
              <a:defRPr/>
            </a:lvl8pPr>
            <a:lvl9pPr indent="-342900" lvl="8" marL="4114800" rtl="0" algn="l">
              <a:lnSpc>
                <a:spcPct val="100000"/>
              </a:lnSpc>
              <a:spcBef>
                <a:spcPts val="1600"/>
              </a:spcBef>
              <a:spcAft>
                <a:spcPts val="1600"/>
              </a:spcAft>
              <a:buSzPts val="1800"/>
              <a:buChar char="■"/>
              <a:defRPr/>
            </a:lvl9pPr>
          </a:lstStyle>
          <a:p/>
        </p:txBody>
      </p:sp>
      <p:sp>
        <p:nvSpPr>
          <p:cNvPr id="53" name="Google Shape;53;g8840191ce5_0_45"/>
          <p:cNvSpPr txBox="1"/>
          <p:nvPr>
            <p:ph idx="10" type="dt"/>
          </p:nvPr>
        </p:nvSpPr>
        <p:spPr>
          <a:xfrm>
            <a:off x="5442596" y="6035040"/>
            <a:ext cx="2169900" cy="365700"/>
          </a:xfrm>
          <a:prstGeom prst="rect">
            <a:avLst/>
          </a:prstGeom>
          <a:noFill/>
          <a:ln>
            <a:noFill/>
          </a:ln>
        </p:spPr>
        <p:txBody>
          <a:bodyPr anchorCtr="0" anchor="b"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4" name="Google Shape;54;g8840191ce5_0_45"/>
          <p:cNvSpPr txBox="1"/>
          <p:nvPr>
            <p:ph idx="11" type="ftr"/>
          </p:nvPr>
        </p:nvSpPr>
        <p:spPr>
          <a:xfrm>
            <a:off x="800100" y="6035040"/>
            <a:ext cx="4362300" cy="3657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g8840191ce5_0_45"/>
          <p:cNvSpPr txBox="1"/>
          <p:nvPr>
            <p:ph idx="12" type="sldNum"/>
          </p:nvPr>
        </p:nvSpPr>
        <p:spPr>
          <a:xfrm>
            <a:off x="7715250" y="6035040"/>
            <a:ext cx="628500" cy="365700"/>
          </a:xfrm>
          <a:prstGeom prst="rect">
            <a:avLst/>
          </a:prstGeom>
          <a:noFill/>
          <a:ln>
            <a:noFill/>
          </a:ln>
        </p:spPr>
        <p:txBody>
          <a:bodyPr anchorCtr="0" anchor="b"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g8840191ce5_0_8"/>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g8840191ce5_0_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g8840191ce5_0_11"/>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g8840191ce5_0_11"/>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g8840191ce5_0_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g8840191ce5_0_1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g8840191ce5_0_15"/>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g8840191ce5_0_1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g8840191ce5_0_1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g8840191ce5_0_20"/>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g8840191ce5_0_2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g8840191ce5_0_23"/>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g8840191ce5_0_23"/>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g8840191ce5_0_2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g8840191ce5_0_27"/>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g8840191ce5_0_2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g8840191ce5_0_30"/>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g8840191ce5_0_30"/>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g8840191ce5_0_30"/>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g8840191ce5_0_30"/>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g8840191ce5_0_3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g8840191ce5_0_36"/>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g8840191ce5_0_3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g8840191ce5_0_0"/>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g8840191ce5_0_0"/>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g8840191ce5_0_0"/>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13.png"/><Relationship Id="rId5"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0.png"/><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www.gob.mx/sectur/articulos/pueblos-magicos-206528" TargetMode="External"/><Relationship Id="rId4" Type="http://schemas.openxmlformats.org/officeDocument/2006/relationships/hyperlink" Target="https://console.cloud.google.com/" TargetMode="External"/><Relationship Id="rId5" Type="http://schemas.openxmlformats.org/officeDocument/2006/relationships/hyperlink" Target="https://hotels4.p.rapidapi.com/locations/search" TargetMode="External"/><Relationship Id="rId6" Type="http://schemas.openxmlformats.org/officeDocument/2006/relationships/hyperlink" Target="https://console.cloud.google.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21.png"/><Relationship Id="rId5"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59" name="Shape 59"/>
        <p:cNvGrpSpPr/>
        <p:nvPr/>
      </p:nvGrpSpPr>
      <p:grpSpPr>
        <a:xfrm>
          <a:off x="0" y="0"/>
          <a:ext cx="0" cy="0"/>
          <a:chOff x="0" y="0"/>
          <a:chExt cx="0" cy="0"/>
        </a:xfrm>
      </p:grpSpPr>
      <p:sp>
        <p:nvSpPr>
          <p:cNvPr id="60" name="Google Shape;60;p1"/>
          <p:cNvSpPr txBox="1"/>
          <p:nvPr>
            <p:ph idx="1" type="subTitle"/>
          </p:nvPr>
        </p:nvSpPr>
        <p:spPr>
          <a:xfrm>
            <a:off x="1773450" y="4163800"/>
            <a:ext cx="5292300" cy="782100"/>
          </a:xfrm>
          <a:prstGeom prst="rect">
            <a:avLst/>
          </a:prstGeom>
          <a:noFill/>
          <a:ln>
            <a:noFill/>
          </a:ln>
        </p:spPr>
        <p:txBody>
          <a:bodyPr anchorCtr="0" anchor="t" bIns="45700" lIns="91425" spcFirstLastPara="1" rIns="91425" wrap="square" tIns="45700">
            <a:normAutofit/>
          </a:bodyPr>
          <a:lstStyle/>
          <a:p>
            <a:pPr indent="0" lvl="0" marL="0" rtl="0" algn="ctr">
              <a:lnSpc>
                <a:spcPct val="110000"/>
              </a:lnSpc>
              <a:spcBef>
                <a:spcPts val="0"/>
              </a:spcBef>
              <a:spcAft>
                <a:spcPts val="0"/>
              </a:spcAft>
              <a:buSzPts val="1300"/>
              <a:buNone/>
            </a:pPr>
            <a:r>
              <a:rPr b="1" lang="en-US" sz="4300">
                <a:solidFill>
                  <a:schemeClr val="dk1"/>
                </a:solidFill>
                <a:latin typeface="Lobster"/>
                <a:ea typeface="Lobster"/>
                <a:cs typeface="Lobster"/>
                <a:sym typeface="Lobster"/>
              </a:rPr>
              <a:t>Magic Towns of Mexico</a:t>
            </a:r>
            <a:endParaRPr sz="4300">
              <a:latin typeface="Lobster"/>
              <a:ea typeface="Lobster"/>
              <a:cs typeface="Lobster"/>
              <a:sym typeface="Lobster"/>
            </a:endParaRPr>
          </a:p>
        </p:txBody>
      </p:sp>
      <p:pic>
        <p:nvPicPr>
          <p:cNvPr id="61" name="Google Shape;61;p1"/>
          <p:cNvPicPr preferRelativeResize="0"/>
          <p:nvPr/>
        </p:nvPicPr>
        <p:blipFill rotWithShape="1">
          <a:blip r:embed="rId3">
            <a:alphaModFix/>
          </a:blip>
          <a:srcRect b="48229" l="28161" r="26002" t="10780"/>
          <a:stretch/>
        </p:blipFill>
        <p:spPr>
          <a:xfrm>
            <a:off x="2542475" y="1084050"/>
            <a:ext cx="3522875" cy="3150249"/>
          </a:xfrm>
          <a:prstGeom prst="rect">
            <a:avLst/>
          </a:prstGeom>
          <a:noFill/>
          <a:ln>
            <a:noFill/>
          </a:ln>
        </p:spPr>
      </p:pic>
      <p:sp>
        <p:nvSpPr>
          <p:cNvPr id="62" name="Google Shape;62;p1"/>
          <p:cNvSpPr txBox="1"/>
          <p:nvPr/>
        </p:nvSpPr>
        <p:spPr>
          <a:xfrm>
            <a:off x="1962150" y="4945900"/>
            <a:ext cx="4824300" cy="7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400"/>
              <a:t>¿How “touristy” is a Magic Town?</a:t>
            </a:r>
            <a:endParaRPr sz="2400"/>
          </a:p>
        </p:txBody>
      </p:sp>
      <p:grpSp>
        <p:nvGrpSpPr>
          <p:cNvPr id="63" name="Google Shape;63;p1"/>
          <p:cNvGrpSpPr/>
          <p:nvPr/>
        </p:nvGrpSpPr>
        <p:grpSpPr>
          <a:xfrm>
            <a:off x="-16675" y="-22900"/>
            <a:ext cx="9165475" cy="1047325"/>
            <a:chOff x="-16675" y="-22900"/>
            <a:chExt cx="9165475" cy="1047325"/>
          </a:xfrm>
        </p:grpSpPr>
        <p:sp>
          <p:nvSpPr>
            <p:cNvPr id="64" name="Google Shape;64;p1"/>
            <p:cNvSpPr/>
            <p:nvPr/>
          </p:nvSpPr>
          <p:spPr>
            <a:xfrm rot="10800000">
              <a:off x="6862800" y="6525"/>
              <a:ext cx="2286000" cy="1017900"/>
            </a:xfrm>
            <a:prstGeom prst="triangle">
              <a:avLst>
                <a:gd fmla="val 50000" name="adj"/>
              </a:avLst>
            </a:prstGeom>
            <a:solidFill>
              <a:srgbClr val="B4A7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
            <p:cNvSpPr/>
            <p:nvPr/>
          </p:nvSpPr>
          <p:spPr>
            <a:xfrm rot="10800000">
              <a:off x="-16675" y="-16750"/>
              <a:ext cx="2286000" cy="1017900"/>
            </a:xfrm>
            <a:prstGeom prst="triangle">
              <a:avLst>
                <a:gd fmla="val 50000" name="adj"/>
              </a:avLst>
            </a:prstGeom>
            <a:solidFill>
              <a:srgbClr val="00AEFF">
                <a:alpha val="72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
            <p:cNvSpPr txBox="1"/>
            <p:nvPr/>
          </p:nvSpPr>
          <p:spPr>
            <a:xfrm>
              <a:off x="7163100" y="-22900"/>
              <a:ext cx="1685400" cy="7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Findings and implications</a:t>
              </a:r>
              <a:endParaRPr sz="1600">
                <a:solidFill>
                  <a:srgbClr val="FFFFFF"/>
                </a:solidFill>
              </a:endParaRPr>
            </a:p>
          </p:txBody>
        </p:sp>
        <p:sp>
          <p:nvSpPr>
            <p:cNvPr id="67" name="Google Shape;67;p1"/>
            <p:cNvSpPr/>
            <p:nvPr/>
          </p:nvSpPr>
          <p:spPr>
            <a:xfrm rot="10800000">
              <a:off x="2269325" y="6525"/>
              <a:ext cx="2286000" cy="1017900"/>
            </a:xfrm>
            <a:prstGeom prst="triangle">
              <a:avLst>
                <a:gd fmla="val 50000" name="adj"/>
              </a:avLst>
            </a:pr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sp>
          <p:nvSpPr>
            <p:cNvPr id="70" name="Google Shape;70;p1"/>
            <p:cNvSpPr txBox="1"/>
            <p:nvPr/>
          </p:nvSpPr>
          <p:spPr>
            <a:xfrm>
              <a:off x="2712200" y="91850"/>
              <a:ext cx="14235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Where and How</a:t>
              </a:r>
              <a:endParaRPr sz="1600">
                <a:solidFill>
                  <a:srgbClr val="FFFFFF"/>
                </a:solidFill>
              </a:endParaRPr>
            </a:p>
          </p:txBody>
        </p:sp>
        <p:sp>
          <p:nvSpPr>
            <p:cNvPr id="71" name="Google Shape;71;p1"/>
            <p:cNvSpPr txBox="1"/>
            <p:nvPr/>
          </p:nvSpPr>
          <p:spPr>
            <a:xfrm>
              <a:off x="414575" y="158925"/>
              <a:ext cx="14235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Proposal</a:t>
              </a:r>
              <a:endParaRPr sz="1600">
                <a:solidFill>
                  <a:srgbClr val="FFFFFF"/>
                </a:solidFill>
              </a:endParaRPr>
            </a:p>
          </p:txBody>
        </p:sp>
      </p:grpSp>
      <p:sp>
        <p:nvSpPr>
          <p:cNvPr id="72" name="Google Shape;72;p1"/>
          <p:cNvSpPr txBox="1"/>
          <p:nvPr/>
        </p:nvSpPr>
        <p:spPr>
          <a:xfrm>
            <a:off x="6877050" y="5377200"/>
            <a:ext cx="2506800" cy="148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US" sz="1700"/>
              <a:t>Integrantes:</a:t>
            </a:r>
            <a:endParaRPr b="1" i="1" sz="1700"/>
          </a:p>
          <a:p>
            <a:pPr indent="0" lvl="0" marL="0" rtl="0" algn="l">
              <a:spcBef>
                <a:spcPts val="0"/>
              </a:spcBef>
              <a:spcAft>
                <a:spcPts val="0"/>
              </a:spcAft>
              <a:buNone/>
            </a:pPr>
            <a:r>
              <a:rPr b="1" i="1" lang="en-US" sz="1700"/>
              <a:t>Ana Kelyna Siliceo</a:t>
            </a:r>
            <a:endParaRPr b="1" i="1" sz="1700"/>
          </a:p>
          <a:p>
            <a:pPr indent="0" lvl="0" marL="0" rtl="0" algn="l">
              <a:spcBef>
                <a:spcPts val="0"/>
              </a:spcBef>
              <a:spcAft>
                <a:spcPts val="0"/>
              </a:spcAft>
              <a:buClr>
                <a:schemeClr val="dk1"/>
              </a:buClr>
              <a:buSzPts val="1100"/>
              <a:buFont typeface="Arial"/>
              <a:buNone/>
            </a:pPr>
            <a:r>
              <a:rPr b="1" i="1" lang="en-US" sz="1700">
                <a:solidFill>
                  <a:schemeClr val="dk1"/>
                </a:solidFill>
              </a:rPr>
              <a:t>Margarita Garza</a:t>
            </a:r>
            <a:endParaRPr b="1" i="1" sz="1700"/>
          </a:p>
          <a:p>
            <a:pPr indent="0" lvl="0" marL="0" rtl="0" algn="l">
              <a:spcBef>
                <a:spcPts val="0"/>
              </a:spcBef>
              <a:spcAft>
                <a:spcPts val="0"/>
              </a:spcAft>
              <a:buNone/>
            </a:pPr>
            <a:r>
              <a:rPr b="1" i="1" lang="en-US" sz="1700"/>
              <a:t>Cristina Carmona </a:t>
            </a:r>
            <a:endParaRPr b="1" i="1" sz="1700"/>
          </a:p>
          <a:p>
            <a:pPr indent="0" lvl="0" marL="0" rtl="0" algn="l">
              <a:spcBef>
                <a:spcPts val="0"/>
              </a:spcBef>
              <a:spcAft>
                <a:spcPts val="0"/>
              </a:spcAft>
              <a:buNone/>
            </a:pPr>
            <a:r>
              <a:rPr b="1" i="1" lang="en-US" sz="1700"/>
              <a:t>Marcelo Garcia</a:t>
            </a:r>
            <a:r>
              <a:rPr lang="en-US" sz="1700"/>
              <a:t> </a:t>
            </a:r>
            <a:endParaRPr sz="1700"/>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
                                        </p:tgtEl>
                                        <p:attrNameLst>
                                          <p:attrName>style.visibility</p:attrName>
                                        </p:attrNameLst>
                                      </p:cBhvr>
                                      <p:to>
                                        <p:strVal val="visible"/>
                                      </p:to>
                                    </p:set>
                                    <p:animEffect filter="fade" transition="in">
                                      <p:cBhvr>
                                        <p:cTn dur="1000"/>
                                        <p:tgtEl>
                                          <p:spTgt spid="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g88b5d529ae_0_69"/>
          <p:cNvSpPr txBox="1"/>
          <p:nvPr>
            <p:ph type="title"/>
          </p:nvPr>
        </p:nvSpPr>
        <p:spPr>
          <a:xfrm>
            <a:off x="381000" y="235125"/>
            <a:ext cx="5520300" cy="1149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a:t>Which towns offer good quality accommodation?</a:t>
            </a:r>
            <a:endParaRPr sz="3300"/>
          </a:p>
        </p:txBody>
      </p:sp>
      <p:sp>
        <p:nvSpPr>
          <p:cNvPr id="154" name="Google Shape;154;g88b5d529ae_0_69"/>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88b5d529ae_0_69"/>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sp>
        <p:nvSpPr>
          <p:cNvPr id="156" name="Google Shape;156;g88b5d529ae_0_69"/>
          <p:cNvSpPr txBox="1"/>
          <p:nvPr>
            <p:ph type="title"/>
          </p:nvPr>
        </p:nvSpPr>
        <p:spPr>
          <a:xfrm>
            <a:off x="312125" y="1243550"/>
            <a:ext cx="7543800" cy="704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2200"/>
              <a:t>Accommodation Availability</a:t>
            </a:r>
            <a:endParaRPr sz="2200"/>
          </a:p>
        </p:txBody>
      </p:sp>
      <p:pic>
        <p:nvPicPr>
          <p:cNvPr id="157" name="Google Shape;157;g88b5d529ae_0_69"/>
          <p:cNvPicPr preferRelativeResize="0"/>
          <p:nvPr/>
        </p:nvPicPr>
        <p:blipFill>
          <a:blip r:embed="rId3">
            <a:alphaModFix/>
          </a:blip>
          <a:stretch>
            <a:fillRect/>
          </a:stretch>
        </p:blipFill>
        <p:spPr>
          <a:xfrm>
            <a:off x="1143000" y="1871450"/>
            <a:ext cx="6712175" cy="4733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g88b5d529ae_0_79"/>
          <p:cNvSpPr txBox="1"/>
          <p:nvPr>
            <p:ph type="title"/>
          </p:nvPr>
        </p:nvSpPr>
        <p:spPr>
          <a:xfrm>
            <a:off x="304800" y="311325"/>
            <a:ext cx="5520300" cy="1149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a:t>Which towns offer good quality accommodation?</a:t>
            </a:r>
            <a:endParaRPr sz="3300"/>
          </a:p>
        </p:txBody>
      </p:sp>
      <p:sp>
        <p:nvSpPr>
          <p:cNvPr id="163" name="Google Shape;163;g88b5d529ae_0_79"/>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g88b5d529ae_0_79"/>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sp>
        <p:nvSpPr>
          <p:cNvPr id="165" name="Google Shape;165;g88b5d529ae_0_79"/>
          <p:cNvSpPr txBox="1"/>
          <p:nvPr>
            <p:ph type="title"/>
          </p:nvPr>
        </p:nvSpPr>
        <p:spPr>
          <a:xfrm>
            <a:off x="388325" y="1319750"/>
            <a:ext cx="7543800" cy="704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2200"/>
              <a:t>Accommodation Types</a:t>
            </a:r>
            <a:endParaRPr sz="2200"/>
          </a:p>
        </p:txBody>
      </p:sp>
      <p:pic>
        <p:nvPicPr>
          <p:cNvPr id="166" name="Google Shape;166;g88b5d529ae_0_79"/>
          <p:cNvPicPr preferRelativeResize="0"/>
          <p:nvPr/>
        </p:nvPicPr>
        <p:blipFill>
          <a:blip r:embed="rId3">
            <a:alphaModFix/>
          </a:blip>
          <a:stretch>
            <a:fillRect/>
          </a:stretch>
        </p:blipFill>
        <p:spPr>
          <a:xfrm>
            <a:off x="685800" y="1907700"/>
            <a:ext cx="7777274" cy="4950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g88b5d529ae_0_88"/>
          <p:cNvSpPr txBox="1"/>
          <p:nvPr>
            <p:ph type="title"/>
          </p:nvPr>
        </p:nvSpPr>
        <p:spPr>
          <a:xfrm>
            <a:off x="381000" y="235125"/>
            <a:ext cx="5520300" cy="1149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a:t>Which towns offer good quality accommodation?</a:t>
            </a:r>
            <a:endParaRPr sz="3300"/>
          </a:p>
        </p:txBody>
      </p:sp>
      <p:sp>
        <p:nvSpPr>
          <p:cNvPr id="172" name="Google Shape;172;g88b5d529ae_0_88"/>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g88b5d529ae_0_88"/>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sp>
        <p:nvSpPr>
          <p:cNvPr id="174" name="Google Shape;174;g88b5d529ae_0_88"/>
          <p:cNvSpPr txBox="1"/>
          <p:nvPr>
            <p:ph type="title"/>
          </p:nvPr>
        </p:nvSpPr>
        <p:spPr>
          <a:xfrm>
            <a:off x="434700" y="1156125"/>
            <a:ext cx="7543800" cy="704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2200"/>
              <a:t>Accommodation Quality</a:t>
            </a:r>
            <a:endParaRPr sz="2200"/>
          </a:p>
        </p:txBody>
      </p:sp>
      <p:pic>
        <p:nvPicPr>
          <p:cNvPr id="175" name="Google Shape;175;g88b5d529ae_0_88"/>
          <p:cNvPicPr preferRelativeResize="0"/>
          <p:nvPr/>
        </p:nvPicPr>
        <p:blipFill>
          <a:blip r:embed="rId3">
            <a:alphaModFix/>
          </a:blip>
          <a:stretch>
            <a:fillRect/>
          </a:stretch>
        </p:blipFill>
        <p:spPr>
          <a:xfrm>
            <a:off x="719924" y="1855000"/>
            <a:ext cx="7543801" cy="4945614"/>
          </a:xfrm>
          <a:prstGeom prst="rect">
            <a:avLst/>
          </a:prstGeom>
          <a:noFill/>
          <a:ln>
            <a:noFill/>
          </a:ln>
        </p:spPr>
      </p:pic>
      <p:sp>
        <p:nvSpPr>
          <p:cNvPr id="176" name="Google Shape;176;g88b5d529ae_0_88"/>
          <p:cNvSpPr/>
          <p:nvPr/>
        </p:nvSpPr>
        <p:spPr>
          <a:xfrm>
            <a:off x="2467800" y="3325100"/>
            <a:ext cx="4208400" cy="7923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g88b5d529ae_0_99"/>
          <p:cNvSpPr txBox="1"/>
          <p:nvPr>
            <p:ph type="title"/>
          </p:nvPr>
        </p:nvSpPr>
        <p:spPr>
          <a:xfrm>
            <a:off x="381000" y="158925"/>
            <a:ext cx="5520300" cy="1149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a:t>Which towns offer good quality accommodation?</a:t>
            </a:r>
            <a:endParaRPr sz="3300"/>
          </a:p>
        </p:txBody>
      </p:sp>
      <p:sp>
        <p:nvSpPr>
          <p:cNvPr id="182" name="Google Shape;182;g88b5d529ae_0_99"/>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g88b5d529ae_0_99"/>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sp>
        <p:nvSpPr>
          <p:cNvPr id="184" name="Google Shape;184;g88b5d529ae_0_99"/>
          <p:cNvSpPr txBox="1"/>
          <p:nvPr>
            <p:ph type="title"/>
          </p:nvPr>
        </p:nvSpPr>
        <p:spPr>
          <a:xfrm>
            <a:off x="397450" y="1154600"/>
            <a:ext cx="7543800" cy="704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2200"/>
              <a:t>Premium Accommodation Availability</a:t>
            </a:r>
            <a:endParaRPr sz="2200"/>
          </a:p>
        </p:txBody>
      </p:sp>
      <p:pic>
        <p:nvPicPr>
          <p:cNvPr id="185" name="Google Shape;185;g88b5d529ae_0_99"/>
          <p:cNvPicPr preferRelativeResize="0"/>
          <p:nvPr/>
        </p:nvPicPr>
        <p:blipFill>
          <a:blip r:embed="rId3">
            <a:alphaModFix/>
          </a:blip>
          <a:stretch>
            <a:fillRect/>
          </a:stretch>
        </p:blipFill>
        <p:spPr>
          <a:xfrm>
            <a:off x="1300625" y="1658875"/>
            <a:ext cx="5986000" cy="4952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g81d8f148bf_2_9"/>
          <p:cNvSpPr txBox="1"/>
          <p:nvPr>
            <p:ph type="title"/>
          </p:nvPr>
        </p:nvSpPr>
        <p:spPr>
          <a:xfrm>
            <a:off x="381000" y="158925"/>
            <a:ext cx="5520300" cy="1149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a:t>Which towns offer good quality accommodation?</a:t>
            </a:r>
            <a:endParaRPr sz="3300"/>
          </a:p>
        </p:txBody>
      </p:sp>
      <p:sp>
        <p:nvSpPr>
          <p:cNvPr id="191" name="Google Shape;191;g81d8f148bf_2_9"/>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81d8f148bf_2_9"/>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sp>
        <p:nvSpPr>
          <p:cNvPr id="193" name="Google Shape;193;g81d8f148bf_2_9"/>
          <p:cNvSpPr txBox="1"/>
          <p:nvPr>
            <p:ph type="title"/>
          </p:nvPr>
        </p:nvSpPr>
        <p:spPr>
          <a:xfrm>
            <a:off x="397450" y="1154600"/>
            <a:ext cx="7543800" cy="704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2200"/>
              <a:t>Accommodation Prices Summary</a:t>
            </a:r>
            <a:endParaRPr sz="2200"/>
          </a:p>
        </p:txBody>
      </p:sp>
      <p:graphicFrame>
        <p:nvGraphicFramePr>
          <p:cNvPr id="194" name="Google Shape;194;g81d8f148bf_2_9"/>
          <p:cNvGraphicFramePr/>
          <p:nvPr/>
        </p:nvGraphicFramePr>
        <p:xfrm>
          <a:off x="766500" y="2410400"/>
          <a:ext cx="3000000" cy="3000000"/>
        </p:xfrm>
        <a:graphic>
          <a:graphicData uri="http://schemas.openxmlformats.org/drawingml/2006/table">
            <a:tbl>
              <a:tblPr>
                <a:noFill/>
                <a:tableStyleId>{21EEB9D4-3079-4A4C-B12E-222C193E2EE6}</a:tableStyleId>
              </a:tblPr>
              <a:tblGrid>
                <a:gridCol w="462925"/>
                <a:gridCol w="2441875"/>
                <a:gridCol w="1270750"/>
                <a:gridCol w="1644525"/>
                <a:gridCol w="1495050"/>
              </a:tblGrid>
              <a:tr h="559250">
                <a:tc>
                  <a:txBody>
                    <a:bodyPr/>
                    <a:lstStyle/>
                    <a:p>
                      <a:pPr indent="0" lvl="0" marL="0" rtl="0" algn="l">
                        <a:spcBef>
                          <a:spcPts val="0"/>
                        </a:spcBef>
                        <a:spcAft>
                          <a:spcPts val="0"/>
                        </a:spcAft>
                        <a:buNone/>
                      </a:pPr>
                      <a:r>
                        <a:t/>
                      </a:r>
                      <a:endParaRPr sz="1900"/>
                    </a:p>
                  </a:txBody>
                  <a:tcPr marT="57150" marB="57150" marR="57150" marL="57150" anchor="ctr">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sz="1900"/>
                    </a:p>
                  </a:txBody>
                  <a:tcPr marT="57150" marB="57150" marR="57150" marL="57150" anchor="ctr">
                    <a:lnR cap="flat" cmpd="sng" w="19050">
                      <a:solidFill>
                        <a:srgbClr val="000000"/>
                      </a:solidFill>
                      <a:prstDash val="solid"/>
                      <a:round/>
                      <a:headEnd len="sm" w="sm" type="none"/>
                      <a:tailEnd len="sm" w="sm" type="none"/>
                    </a:lnR>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900"/>
                        </a:spcBef>
                        <a:spcAft>
                          <a:spcPts val="0"/>
                        </a:spcAft>
                        <a:buNone/>
                      </a:pPr>
                      <a:r>
                        <a:rPr b="1" lang="en-US"/>
                        <a:t>Min</a:t>
                      </a:r>
                      <a:endParaRPr b="1"/>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900"/>
                        </a:spcBef>
                        <a:spcAft>
                          <a:spcPts val="0"/>
                        </a:spcAft>
                        <a:buNone/>
                      </a:pPr>
                      <a:r>
                        <a:rPr b="1" lang="en-US"/>
                        <a:t>Max</a:t>
                      </a:r>
                      <a:endParaRPr b="1"/>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900"/>
                        </a:spcBef>
                        <a:spcAft>
                          <a:spcPts val="0"/>
                        </a:spcAft>
                        <a:buNone/>
                      </a:pPr>
                      <a:r>
                        <a:rPr b="1" lang="en-US"/>
                        <a:t>Mean</a:t>
                      </a:r>
                      <a:endParaRPr b="1"/>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559250">
                <a:tc>
                  <a:txBody>
                    <a:bodyPr/>
                    <a:lstStyle/>
                    <a:p>
                      <a:pPr indent="0" lvl="0" marL="0" rtl="0" algn="r">
                        <a:lnSpc>
                          <a:spcPct val="115000"/>
                        </a:lnSpc>
                        <a:spcBef>
                          <a:spcPts val="900"/>
                        </a:spcBef>
                        <a:spcAft>
                          <a:spcPts val="0"/>
                        </a:spcAft>
                        <a:buNone/>
                      </a:pPr>
                      <a:r>
                        <a:rPr b="1" lang="en-US"/>
                        <a:t>0</a:t>
                      </a:r>
                      <a:endParaRPr b="1"/>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              </a:t>
                      </a:r>
                      <a:r>
                        <a:rPr lang="en-US"/>
                        <a:t> and below</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$119.00</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$23,738.00</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$1,085.19</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559250">
                <a:tc>
                  <a:txBody>
                    <a:bodyPr/>
                    <a:lstStyle/>
                    <a:p>
                      <a:pPr indent="0" lvl="0" marL="0" rtl="0" algn="r">
                        <a:lnSpc>
                          <a:spcPct val="115000"/>
                        </a:lnSpc>
                        <a:spcBef>
                          <a:spcPts val="900"/>
                        </a:spcBef>
                        <a:spcAft>
                          <a:spcPts val="0"/>
                        </a:spcAft>
                        <a:buNone/>
                      </a:pPr>
                      <a:r>
                        <a:rPr b="1" lang="en-US"/>
                        <a:t>1</a:t>
                      </a:r>
                      <a:endParaRPr b="1"/>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              -</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$173.00</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$14,000.00</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$1,051.03</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559250">
                <a:tc>
                  <a:txBody>
                    <a:bodyPr/>
                    <a:lstStyle/>
                    <a:p>
                      <a:pPr indent="0" lvl="0" marL="0" rtl="0" algn="r">
                        <a:lnSpc>
                          <a:spcPct val="115000"/>
                        </a:lnSpc>
                        <a:spcBef>
                          <a:spcPts val="900"/>
                        </a:spcBef>
                        <a:spcAft>
                          <a:spcPts val="0"/>
                        </a:spcAft>
                        <a:buNone/>
                      </a:pPr>
                      <a:r>
                        <a:rPr b="1" lang="en-US"/>
                        <a:t>2</a:t>
                      </a:r>
                      <a:endParaRPr b="1"/>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                    -</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$417.00</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$71,581.00</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$3,012.96</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559250">
                <a:tc>
                  <a:txBody>
                    <a:bodyPr/>
                    <a:lstStyle/>
                    <a:p>
                      <a:pPr indent="0" lvl="0" marL="0" rtl="0" algn="r">
                        <a:lnSpc>
                          <a:spcPct val="115000"/>
                        </a:lnSpc>
                        <a:spcBef>
                          <a:spcPts val="900"/>
                        </a:spcBef>
                        <a:spcAft>
                          <a:spcPts val="0"/>
                        </a:spcAft>
                        <a:buNone/>
                      </a:pPr>
                      <a:r>
                        <a:rPr b="1" lang="en-US"/>
                        <a:t>3</a:t>
                      </a:r>
                      <a:endParaRPr b="1"/>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                            and more</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$842.00</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$12,040.00</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900"/>
                        </a:spcBef>
                        <a:spcAft>
                          <a:spcPts val="0"/>
                        </a:spcAft>
                        <a:buNone/>
                      </a:pPr>
                      <a:r>
                        <a:rPr lang="en-US"/>
                        <a:t>$5,998.46</a:t>
                      </a:r>
                      <a:endParaRPr/>
                    </a:p>
                  </a:txBody>
                  <a:tcPr marT="57150" marB="57150" marR="57150" marL="5715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bl>
          </a:graphicData>
        </a:graphic>
      </p:graphicFrame>
      <p:sp>
        <p:nvSpPr>
          <p:cNvPr id="195" name="Google Shape;195;g81d8f148bf_2_9"/>
          <p:cNvSpPr/>
          <p:nvPr/>
        </p:nvSpPr>
        <p:spPr>
          <a:xfrm>
            <a:off x="1343675" y="36957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g81d8f148bf_2_9"/>
          <p:cNvSpPr/>
          <p:nvPr/>
        </p:nvSpPr>
        <p:spPr>
          <a:xfrm>
            <a:off x="1343675" y="31623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g81d8f148bf_2_9"/>
          <p:cNvSpPr/>
          <p:nvPr/>
        </p:nvSpPr>
        <p:spPr>
          <a:xfrm>
            <a:off x="1648475" y="31623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g81d8f148bf_2_9"/>
          <p:cNvSpPr/>
          <p:nvPr/>
        </p:nvSpPr>
        <p:spPr>
          <a:xfrm>
            <a:off x="1648475" y="36957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g81d8f148bf_2_9"/>
          <p:cNvSpPr/>
          <p:nvPr/>
        </p:nvSpPr>
        <p:spPr>
          <a:xfrm>
            <a:off x="2105675" y="36957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81d8f148bf_2_9"/>
          <p:cNvSpPr/>
          <p:nvPr/>
        </p:nvSpPr>
        <p:spPr>
          <a:xfrm>
            <a:off x="2410475" y="36957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g81d8f148bf_2_9"/>
          <p:cNvSpPr/>
          <p:nvPr/>
        </p:nvSpPr>
        <p:spPr>
          <a:xfrm>
            <a:off x="2715275" y="36957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g81d8f148bf_2_9"/>
          <p:cNvSpPr/>
          <p:nvPr/>
        </p:nvSpPr>
        <p:spPr>
          <a:xfrm>
            <a:off x="1343675" y="42291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g81d8f148bf_2_9"/>
          <p:cNvSpPr/>
          <p:nvPr/>
        </p:nvSpPr>
        <p:spPr>
          <a:xfrm>
            <a:off x="1648475" y="42291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g81d8f148bf_2_9"/>
          <p:cNvSpPr/>
          <p:nvPr/>
        </p:nvSpPr>
        <p:spPr>
          <a:xfrm>
            <a:off x="1953275" y="42291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g81d8f148bf_2_9"/>
          <p:cNvSpPr/>
          <p:nvPr/>
        </p:nvSpPr>
        <p:spPr>
          <a:xfrm>
            <a:off x="2410475" y="42291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g81d8f148bf_2_9"/>
          <p:cNvSpPr/>
          <p:nvPr/>
        </p:nvSpPr>
        <p:spPr>
          <a:xfrm>
            <a:off x="2715275" y="42291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g81d8f148bf_2_9"/>
          <p:cNvSpPr/>
          <p:nvPr/>
        </p:nvSpPr>
        <p:spPr>
          <a:xfrm>
            <a:off x="3020075" y="42291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g81d8f148bf_2_9"/>
          <p:cNvSpPr/>
          <p:nvPr/>
        </p:nvSpPr>
        <p:spPr>
          <a:xfrm>
            <a:off x="3324875" y="42291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g81d8f148bf_2_9"/>
          <p:cNvSpPr/>
          <p:nvPr/>
        </p:nvSpPr>
        <p:spPr>
          <a:xfrm>
            <a:off x="1343675" y="48387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g81d8f148bf_2_9"/>
          <p:cNvSpPr/>
          <p:nvPr/>
        </p:nvSpPr>
        <p:spPr>
          <a:xfrm>
            <a:off x="1648475" y="48387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g81d8f148bf_2_9"/>
          <p:cNvSpPr/>
          <p:nvPr/>
        </p:nvSpPr>
        <p:spPr>
          <a:xfrm>
            <a:off x="1953275" y="48387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g81d8f148bf_2_9"/>
          <p:cNvSpPr/>
          <p:nvPr/>
        </p:nvSpPr>
        <p:spPr>
          <a:xfrm>
            <a:off x="2258075" y="4838750"/>
            <a:ext cx="273600" cy="240000"/>
          </a:xfrm>
          <a:prstGeom prst="star5">
            <a:avLst>
              <a:gd fmla="val 19098" name="adj"/>
              <a:gd fmla="val 105146" name="hf"/>
              <a:gd fmla="val 110557" name="vf"/>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g89863a01fa_0_20"/>
          <p:cNvSpPr txBox="1"/>
          <p:nvPr>
            <p:ph type="title"/>
          </p:nvPr>
        </p:nvSpPr>
        <p:spPr>
          <a:xfrm>
            <a:off x="800100" y="1165394"/>
            <a:ext cx="7543800" cy="1371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4400"/>
              <a:t>How many magic towns are close to major cities?</a:t>
            </a:r>
            <a:endParaRPr/>
          </a:p>
        </p:txBody>
      </p:sp>
      <p:sp>
        <p:nvSpPr>
          <p:cNvPr id="218" name="Google Shape;218;g89863a01fa_0_20"/>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g89863a01fa_0_20"/>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pic>
        <p:nvPicPr>
          <p:cNvPr id="220" name="Google Shape;220;g89863a01fa_0_20"/>
          <p:cNvPicPr preferRelativeResize="0"/>
          <p:nvPr/>
        </p:nvPicPr>
        <p:blipFill>
          <a:blip r:embed="rId3">
            <a:alphaModFix/>
          </a:blip>
          <a:stretch>
            <a:fillRect/>
          </a:stretch>
        </p:blipFill>
        <p:spPr>
          <a:xfrm>
            <a:off x="304800" y="2613204"/>
            <a:ext cx="8191500" cy="411915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g89ada6d4ee_0_12"/>
          <p:cNvSpPr txBox="1"/>
          <p:nvPr>
            <p:ph type="title"/>
          </p:nvPr>
        </p:nvSpPr>
        <p:spPr>
          <a:xfrm>
            <a:off x="800100" y="1165394"/>
            <a:ext cx="7543800" cy="1371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4400"/>
              <a:t>How many magic towns are close to major cities?</a:t>
            </a:r>
            <a:endParaRPr/>
          </a:p>
        </p:txBody>
      </p:sp>
      <p:sp>
        <p:nvSpPr>
          <p:cNvPr id="226" name="Google Shape;226;g89ada6d4ee_0_12"/>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g89ada6d4ee_0_12"/>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pic>
        <p:nvPicPr>
          <p:cNvPr id="228" name="Google Shape;228;g89ada6d4ee_0_12"/>
          <p:cNvPicPr preferRelativeResize="0"/>
          <p:nvPr/>
        </p:nvPicPr>
        <p:blipFill>
          <a:blip r:embed="rId3">
            <a:alphaModFix/>
          </a:blip>
          <a:stretch>
            <a:fillRect/>
          </a:stretch>
        </p:blipFill>
        <p:spPr>
          <a:xfrm>
            <a:off x="76200" y="2689403"/>
            <a:ext cx="8991600" cy="387873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g89ada6d4ee_0_4"/>
          <p:cNvSpPr txBox="1"/>
          <p:nvPr>
            <p:ph type="title"/>
          </p:nvPr>
        </p:nvSpPr>
        <p:spPr>
          <a:xfrm>
            <a:off x="800100" y="1165394"/>
            <a:ext cx="7543800" cy="1371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4400"/>
              <a:t>How many magic towns are close to major cities?</a:t>
            </a:r>
            <a:endParaRPr/>
          </a:p>
        </p:txBody>
      </p:sp>
      <p:sp>
        <p:nvSpPr>
          <p:cNvPr id="234" name="Google Shape;234;g89ada6d4ee_0_4"/>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g89ada6d4ee_0_4"/>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pic>
        <p:nvPicPr>
          <p:cNvPr id="236" name="Google Shape;236;g89ada6d4ee_0_4"/>
          <p:cNvPicPr preferRelativeResize="0"/>
          <p:nvPr/>
        </p:nvPicPr>
        <p:blipFill>
          <a:blip r:embed="rId3">
            <a:alphaModFix/>
          </a:blip>
          <a:stretch>
            <a:fillRect/>
          </a:stretch>
        </p:blipFill>
        <p:spPr>
          <a:xfrm>
            <a:off x="447475" y="2525578"/>
            <a:ext cx="8191500" cy="387554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g89863a01fa_0_25"/>
          <p:cNvSpPr txBox="1"/>
          <p:nvPr>
            <p:ph type="title"/>
          </p:nvPr>
        </p:nvSpPr>
        <p:spPr>
          <a:xfrm>
            <a:off x="800100" y="1139169"/>
            <a:ext cx="7543800" cy="1371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4400"/>
              <a:t>N</a:t>
            </a:r>
            <a:r>
              <a:rPr lang="en-US" sz="4400"/>
              <a:t>umber of hotels in town</a:t>
            </a:r>
            <a:r>
              <a:rPr lang="en-US" sz="4400"/>
              <a:t> and other variables</a:t>
            </a:r>
            <a:r>
              <a:rPr lang="en-US" sz="4400"/>
              <a:t> </a:t>
            </a:r>
            <a:endParaRPr/>
          </a:p>
        </p:txBody>
      </p:sp>
      <p:sp>
        <p:nvSpPr>
          <p:cNvPr id="242" name="Google Shape;242;g89863a01fa_0_25"/>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g89863a01fa_0_25"/>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sp>
        <p:nvSpPr>
          <p:cNvPr id="244" name="Google Shape;244;g89863a01fa_0_25"/>
          <p:cNvSpPr txBox="1"/>
          <p:nvPr/>
        </p:nvSpPr>
        <p:spPr>
          <a:xfrm>
            <a:off x="521200" y="5873000"/>
            <a:ext cx="4486200" cy="47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Outliers: Malinalco, Tlaquepaque, Atlixco, Tepotzotlán, Tulum, Sayulita, San Miguel de Allende and Rincón de Guayabitos </a:t>
            </a:r>
            <a:endParaRPr/>
          </a:p>
        </p:txBody>
      </p:sp>
      <p:pic>
        <p:nvPicPr>
          <p:cNvPr id="245" name="Google Shape;245;g89863a01fa_0_25"/>
          <p:cNvPicPr preferRelativeResize="0"/>
          <p:nvPr/>
        </p:nvPicPr>
        <p:blipFill>
          <a:blip r:embed="rId3">
            <a:alphaModFix/>
          </a:blip>
          <a:stretch>
            <a:fillRect/>
          </a:stretch>
        </p:blipFill>
        <p:spPr>
          <a:xfrm>
            <a:off x="277525" y="2708450"/>
            <a:ext cx="4486200" cy="2966868"/>
          </a:xfrm>
          <a:prstGeom prst="rect">
            <a:avLst/>
          </a:prstGeom>
          <a:noFill/>
          <a:ln>
            <a:noFill/>
          </a:ln>
        </p:spPr>
      </p:pic>
      <p:pic>
        <p:nvPicPr>
          <p:cNvPr id="246" name="Google Shape;246;g89863a01fa_0_25"/>
          <p:cNvPicPr preferRelativeResize="0"/>
          <p:nvPr/>
        </p:nvPicPr>
        <p:blipFill>
          <a:blip r:embed="rId4">
            <a:alphaModFix/>
          </a:blip>
          <a:stretch>
            <a:fillRect/>
          </a:stretch>
        </p:blipFill>
        <p:spPr>
          <a:xfrm>
            <a:off x="5388400" y="2252399"/>
            <a:ext cx="3362475" cy="2264700"/>
          </a:xfrm>
          <a:prstGeom prst="rect">
            <a:avLst/>
          </a:prstGeom>
          <a:noFill/>
          <a:ln>
            <a:noFill/>
          </a:ln>
        </p:spPr>
      </p:pic>
      <p:pic>
        <p:nvPicPr>
          <p:cNvPr id="247" name="Google Shape;247;g89863a01fa_0_25"/>
          <p:cNvPicPr preferRelativeResize="0"/>
          <p:nvPr/>
        </p:nvPicPr>
        <p:blipFill>
          <a:blip r:embed="rId5">
            <a:alphaModFix/>
          </a:blip>
          <a:stretch>
            <a:fillRect/>
          </a:stretch>
        </p:blipFill>
        <p:spPr>
          <a:xfrm>
            <a:off x="5350150" y="4517101"/>
            <a:ext cx="3362471" cy="2264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g81d8f148bf_0_64"/>
          <p:cNvSpPr txBox="1"/>
          <p:nvPr>
            <p:ph type="title"/>
          </p:nvPr>
        </p:nvSpPr>
        <p:spPr>
          <a:xfrm>
            <a:off x="800100" y="1062969"/>
            <a:ext cx="7543800" cy="1371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4400"/>
              <a:t>Hosting options in major outliers </a:t>
            </a:r>
            <a:endParaRPr/>
          </a:p>
        </p:txBody>
      </p:sp>
      <p:sp>
        <p:nvSpPr>
          <p:cNvPr id="253" name="Google Shape;253;g81d8f148bf_0_64"/>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g81d8f148bf_0_64"/>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pic>
        <p:nvPicPr>
          <p:cNvPr id="255" name="Google Shape;255;g81d8f148bf_0_64"/>
          <p:cNvPicPr preferRelativeResize="0"/>
          <p:nvPr/>
        </p:nvPicPr>
        <p:blipFill>
          <a:blip r:embed="rId3">
            <a:alphaModFix/>
          </a:blip>
          <a:stretch>
            <a:fillRect/>
          </a:stretch>
        </p:blipFill>
        <p:spPr>
          <a:xfrm>
            <a:off x="225375" y="2897805"/>
            <a:ext cx="4426176" cy="2730894"/>
          </a:xfrm>
          <a:prstGeom prst="rect">
            <a:avLst/>
          </a:prstGeom>
          <a:noFill/>
          <a:ln>
            <a:noFill/>
          </a:ln>
        </p:spPr>
      </p:pic>
      <p:pic>
        <p:nvPicPr>
          <p:cNvPr id="256" name="Google Shape;256;g81d8f148bf_0_64"/>
          <p:cNvPicPr preferRelativeResize="0"/>
          <p:nvPr/>
        </p:nvPicPr>
        <p:blipFill>
          <a:blip r:embed="rId4">
            <a:alphaModFix/>
          </a:blip>
          <a:stretch>
            <a:fillRect/>
          </a:stretch>
        </p:blipFill>
        <p:spPr>
          <a:xfrm>
            <a:off x="4565425" y="2891775"/>
            <a:ext cx="4426176" cy="273089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76" name="Shape 76"/>
        <p:cNvGrpSpPr/>
        <p:nvPr/>
      </p:nvGrpSpPr>
      <p:grpSpPr>
        <a:xfrm>
          <a:off x="0" y="0"/>
          <a:ext cx="0" cy="0"/>
          <a:chOff x="0" y="0"/>
          <a:chExt cx="0" cy="0"/>
        </a:xfrm>
      </p:grpSpPr>
      <p:sp>
        <p:nvSpPr>
          <p:cNvPr id="77" name="Google Shape;77;g8840191ce5_0_53"/>
          <p:cNvSpPr txBox="1"/>
          <p:nvPr/>
        </p:nvSpPr>
        <p:spPr>
          <a:xfrm>
            <a:off x="569925" y="721900"/>
            <a:ext cx="8130900" cy="562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US" sz="1600">
                <a:solidFill>
                  <a:srgbClr val="333333"/>
                </a:solidFill>
                <a:highlight>
                  <a:srgbClr val="FFFFFF"/>
                </a:highlight>
              </a:rPr>
              <a:t>Your presentation must:</a:t>
            </a:r>
            <a:endParaRPr sz="1600">
              <a:solidFill>
                <a:srgbClr val="333333"/>
              </a:solidFill>
              <a:highlight>
                <a:srgbClr val="FFFFFF"/>
              </a:highlight>
            </a:endParaRPr>
          </a:p>
          <a:p>
            <a:pPr indent="-228600" lvl="0" marL="457200" rtl="0" algn="l">
              <a:lnSpc>
                <a:spcPct val="115000"/>
              </a:lnSpc>
              <a:spcBef>
                <a:spcPts val="1900"/>
              </a:spcBef>
              <a:spcAft>
                <a:spcPts val="0"/>
              </a:spcAft>
              <a:buClr>
                <a:srgbClr val="333333"/>
              </a:buClr>
              <a:buSzPts val="1600"/>
              <a:buNone/>
            </a:pPr>
            <a:r>
              <a:rPr lang="en-US" sz="1600">
                <a:solidFill>
                  <a:srgbClr val="333333"/>
                </a:solidFill>
                <a:highlight>
                  <a:srgbClr val="FFFFFF"/>
                </a:highlight>
              </a:rPr>
              <a:t>Be at least 8-10 min. long</a:t>
            </a:r>
            <a:endParaRPr sz="1600">
              <a:solidFill>
                <a:srgbClr val="333333"/>
              </a:solidFill>
              <a:highlight>
                <a:srgbClr val="FFFFFF"/>
              </a:highlight>
            </a:endParaRPr>
          </a:p>
          <a:p>
            <a:pPr indent="-228600" lvl="0" marL="457200" rtl="0" algn="l">
              <a:lnSpc>
                <a:spcPct val="115000"/>
              </a:lnSpc>
              <a:spcBef>
                <a:spcPts val="0"/>
              </a:spcBef>
              <a:spcAft>
                <a:spcPts val="0"/>
              </a:spcAft>
              <a:buClr>
                <a:srgbClr val="333333"/>
              </a:buClr>
              <a:buSzPts val="1600"/>
              <a:buNone/>
            </a:pPr>
            <a:r>
              <a:rPr lang="en-US" sz="1600">
                <a:solidFill>
                  <a:srgbClr val="333333"/>
                </a:solidFill>
                <a:highlight>
                  <a:srgbClr val="FFFFFF"/>
                </a:highlight>
              </a:rPr>
              <a:t>Describe the core message or hypothesis for your project.</a:t>
            </a:r>
            <a:endParaRPr sz="1600">
              <a:solidFill>
                <a:srgbClr val="333333"/>
              </a:solidFill>
              <a:highlight>
                <a:srgbClr val="FFFFFF"/>
              </a:highlight>
            </a:endParaRPr>
          </a:p>
          <a:p>
            <a:pPr indent="-228600" lvl="0" marL="457200" rtl="0" algn="l">
              <a:lnSpc>
                <a:spcPct val="115000"/>
              </a:lnSpc>
              <a:spcBef>
                <a:spcPts val="0"/>
              </a:spcBef>
              <a:spcAft>
                <a:spcPts val="0"/>
              </a:spcAft>
              <a:buClr>
                <a:srgbClr val="333333"/>
              </a:buClr>
              <a:buSzPts val="1600"/>
              <a:buNone/>
            </a:pPr>
            <a:r>
              <a:rPr lang="en-US" sz="1600">
                <a:solidFill>
                  <a:srgbClr val="333333"/>
                </a:solidFill>
                <a:highlight>
                  <a:srgbClr val="FFFFFF"/>
                </a:highlight>
              </a:rPr>
              <a:t>Describe the questions you and your group found interesting, and what motivated you to answer them</a:t>
            </a:r>
            <a:endParaRPr sz="1600">
              <a:solidFill>
                <a:srgbClr val="333333"/>
              </a:solidFill>
              <a:highlight>
                <a:srgbClr val="FFFFFF"/>
              </a:highlight>
            </a:endParaRPr>
          </a:p>
          <a:p>
            <a:pPr indent="-228600" lvl="0" marL="457200" rtl="0" algn="l">
              <a:lnSpc>
                <a:spcPct val="115000"/>
              </a:lnSpc>
              <a:spcBef>
                <a:spcPts val="0"/>
              </a:spcBef>
              <a:spcAft>
                <a:spcPts val="0"/>
              </a:spcAft>
              <a:buClr>
                <a:srgbClr val="333333"/>
              </a:buClr>
              <a:buSzPts val="1600"/>
              <a:buNone/>
            </a:pPr>
            <a:r>
              <a:rPr lang="en-US" sz="1600">
                <a:solidFill>
                  <a:srgbClr val="333333"/>
                </a:solidFill>
                <a:highlight>
                  <a:srgbClr val="FFFFFF"/>
                </a:highlight>
              </a:rPr>
              <a:t>Summarize where and how you found the data you used to answer these questions</a:t>
            </a:r>
            <a:endParaRPr sz="1600">
              <a:solidFill>
                <a:srgbClr val="333333"/>
              </a:solidFill>
              <a:highlight>
                <a:srgbClr val="FFFFFF"/>
              </a:highlight>
            </a:endParaRPr>
          </a:p>
          <a:p>
            <a:pPr indent="-228600" lvl="0" marL="457200" rtl="0" algn="l">
              <a:lnSpc>
                <a:spcPct val="115000"/>
              </a:lnSpc>
              <a:spcBef>
                <a:spcPts val="0"/>
              </a:spcBef>
              <a:spcAft>
                <a:spcPts val="0"/>
              </a:spcAft>
              <a:buClr>
                <a:srgbClr val="333333"/>
              </a:buClr>
              <a:buSzPts val="1600"/>
              <a:buNone/>
            </a:pPr>
            <a:r>
              <a:rPr lang="en-US" sz="1600">
                <a:solidFill>
                  <a:srgbClr val="333333"/>
                </a:solidFill>
                <a:highlight>
                  <a:srgbClr val="FFFFFF"/>
                </a:highlight>
              </a:rPr>
              <a:t>Describe the data exploration and cleanup process (accompanied by your Jupyter Notebook)</a:t>
            </a:r>
            <a:endParaRPr sz="1600">
              <a:solidFill>
                <a:srgbClr val="333333"/>
              </a:solidFill>
              <a:highlight>
                <a:srgbClr val="FFFFFF"/>
              </a:highlight>
            </a:endParaRPr>
          </a:p>
          <a:p>
            <a:pPr indent="-228600" lvl="0" marL="457200" rtl="0" algn="l">
              <a:lnSpc>
                <a:spcPct val="115000"/>
              </a:lnSpc>
              <a:spcBef>
                <a:spcPts val="0"/>
              </a:spcBef>
              <a:spcAft>
                <a:spcPts val="0"/>
              </a:spcAft>
              <a:buClr>
                <a:srgbClr val="333333"/>
              </a:buClr>
              <a:buSzPts val="1600"/>
              <a:buNone/>
            </a:pPr>
            <a:r>
              <a:rPr lang="en-US" sz="1600">
                <a:solidFill>
                  <a:srgbClr val="333333"/>
                </a:solidFill>
                <a:highlight>
                  <a:srgbClr val="FFFFFF"/>
                </a:highlight>
              </a:rPr>
              <a:t>Describe the analysis process (accompanied by your Jupyter Notebook)</a:t>
            </a:r>
            <a:endParaRPr sz="1600">
              <a:solidFill>
                <a:srgbClr val="333333"/>
              </a:solidFill>
              <a:highlight>
                <a:srgbClr val="FFFFFF"/>
              </a:highlight>
            </a:endParaRPr>
          </a:p>
          <a:p>
            <a:pPr indent="-228600" lvl="0" marL="457200" rtl="0" algn="l">
              <a:lnSpc>
                <a:spcPct val="115000"/>
              </a:lnSpc>
              <a:spcBef>
                <a:spcPts val="0"/>
              </a:spcBef>
              <a:spcAft>
                <a:spcPts val="0"/>
              </a:spcAft>
              <a:buClr>
                <a:srgbClr val="333333"/>
              </a:buClr>
              <a:buSzPts val="1600"/>
              <a:buNone/>
            </a:pPr>
            <a:r>
              <a:rPr lang="en-US" sz="1600">
                <a:solidFill>
                  <a:srgbClr val="333333"/>
                </a:solidFill>
                <a:highlight>
                  <a:srgbClr val="FFFFFF"/>
                </a:highlight>
              </a:rPr>
              <a:t>Summarize your conclusions. This should include a numerical summary (i.e., what data did your analysis yield), as well as visualizations of that summary (plots of the final analysis data)</a:t>
            </a:r>
            <a:endParaRPr sz="1600">
              <a:solidFill>
                <a:srgbClr val="333333"/>
              </a:solidFill>
              <a:highlight>
                <a:srgbClr val="FFFFFF"/>
              </a:highlight>
            </a:endParaRPr>
          </a:p>
          <a:p>
            <a:pPr indent="-228600" lvl="0" marL="457200" rtl="0" algn="l">
              <a:lnSpc>
                <a:spcPct val="115000"/>
              </a:lnSpc>
              <a:spcBef>
                <a:spcPts val="0"/>
              </a:spcBef>
              <a:spcAft>
                <a:spcPts val="0"/>
              </a:spcAft>
              <a:buClr>
                <a:srgbClr val="333333"/>
              </a:buClr>
              <a:buSzPts val="1600"/>
              <a:buNone/>
            </a:pPr>
            <a:r>
              <a:rPr lang="en-US" sz="1600">
                <a:solidFill>
                  <a:srgbClr val="333333"/>
                </a:solidFill>
                <a:highlight>
                  <a:srgbClr val="FFFFFF"/>
                </a:highlight>
              </a:rPr>
              <a:t>Discuss the implications of your findings. This is where you get to have an open-ended discussion about what your findings "mean".</a:t>
            </a:r>
            <a:endParaRPr sz="1600">
              <a:solidFill>
                <a:srgbClr val="333333"/>
              </a:solidFill>
              <a:highlight>
                <a:srgbClr val="FFFFFF"/>
              </a:highlight>
            </a:endParaRPr>
          </a:p>
          <a:p>
            <a:pPr indent="-228600" lvl="0" marL="457200" rtl="0" algn="l">
              <a:lnSpc>
                <a:spcPct val="115000"/>
              </a:lnSpc>
              <a:spcBef>
                <a:spcPts val="0"/>
              </a:spcBef>
              <a:spcAft>
                <a:spcPts val="0"/>
              </a:spcAft>
              <a:buClr>
                <a:srgbClr val="333333"/>
              </a:buClr>
              <a:buSzPts val="1600"/>
              <a:buNone/>
            </a:pPr>
            <a:r>
              <a:rPr lang="en-US" sz="1600">
                <a:solidFill>
                  <a:srgbClr val="333333"/>
                </a:solidFill>
                <a:highlight>
                  <a:srgbClr val="FFFFFF"/>
                </a:highlight>
              </a:rPr>
              <a:t>Tell a good story! Storytelling through data analysis is no different than in literature. Find your narrative and use your analysis and visualization skills to highlight conflict and resolution in your data.</a:t>
            </a:r>
            <a:endParaRPr sz="1600">
              <a:solidFill>
                <a:srgbClr val="333333"/>
              </a:solidFill>
              <a:highlight>
                <a:srgbClr val="FFFFFF"/>
              </a:highlight>
            </a:endParaRPr>
          </a:p>
          <a:p>
            <a:pPr indent="0" lvl="0" marL="0" rtl="0" algn="l">
              <a:spcBef>
                <a:spcPts val="190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g81d8f148bf_0_11"/>
          <p:cNvSpPr txBox="1"/>
          <p:nvPr>
            <p:ph type="title"/>
          </p:nvPr>
        </p:nvSpPr>
        <p:spPr>
          <a:xfrm>
            <a:off x="800100" y="1139169"/>
            <a:ext cx="7543800" cy="1371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4400"/>
              <a:t>Which towns offer enough interest points that make visiting worthwhile? </a:t>
            </a:r>
            <a:endParaRPr sz="4400"/>
          </a:p>
        </p:txBody>
      </p:sp>
      <p:sp>
        <p:nvSpPr>
          <p:cNvPr id="262" name="Google Shape;262;g81d8f148bf_0_11"/>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g81d8f148bf_0_11"/>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sp>
        <p:nvSpPr>
          <p:cNvPr id="264" name="Google Shape;264;g81d8f148bf_0_11"/>
          <p:cNvSpPr txBox="1"/>
          <p:nvPr/>
        </p:nvSpPr>
        <p:spPr>
          <a:xfrm>
            <a:off x="1094150" y="6101600"/>
            <a:ext cx="3244200" cy="47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g81d8f148bf_0_11"/>
          <p:cNvSpPr txBox="1"/>
          <p:nvPr/>
        </p:nvSpPr>
        <p:spPr>
          <a:xfrm>
            <a:off x="449000" y="5720600"/>
            <a:ext cx="4031400" cy="47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Best Magic Towns:</a:t>
            </a:r>
            <a:r>
              <a:rPr lang="en-US"/>
              <a:t> San Joaquín, Huachinango, Talpa de Allende, Nombre de Dios </a:t>
            </a:r>
            <a:endParaRPr/>
          </a:p>
        </p:txBody>
      </p:sp>
      <p:sp>
        <p:nvSpPr>
          <p:cNvPr id="266" name="Google Shape;266;g81d8f148bf_0_11"/>
          <p:cNvSpPr txBox="1"/>
          <p:nvPr/>
        </p:nvSpPr>
        <p:spPr>
          <a:xfrm>
            <a:off x="4822950" y="5704425"/>
            <a:ext cx="4031400" cy="47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Worst</a:t>
            </a:r>
            <a:r>
              <a:rPr lang="en-US"/>
              <a:t> Magic Towns: Zozocolco de Hidalgo, Cholula, Palizada, Pozoz, </a:t>
            </a:r>
            <a:endParaRPr/>
          </a:p>
        </p:txBody>
      </p:sp>
      <p:pic>
        <p:nvPicPr>
          <p:cNvPr id="267" name="Google Shape;267;g81d8f148bf_0_11"/>
          <p:cNvPicPr preferRelativeResize="0"/>
          <p:nvPr/>
        </p:nvPicPr>
        <p:blipFill>
          <a:blip r:embed="rId3">
            <a:alphaModFix/>
          </a:blip>
          <a:stretch>
            <a:fillRect/>
          </a:stretch>
        </p:blipFill>
        <p:spPr>
          <a:xfrm>
            <a:off x="152400" y="2815575"/>
            <a:ext cx="8803125" cy="2888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grpSp>
        <p:nvGrpSpPr>
          <p:cNvPr id="272" name="Google Shape;272;g89ada6d4ee_0_27"/>
          <p:cNvGrpSpPr/>
          <p:nvPr/>
        </p:nvGrpSpPr>
        <p:grpSpPr>
          <a:xfrm>
            <a:off x="6862800" y="-22900"/>
            <a:ext cx="2286000" cy="1047325"/>
            <a:chOff x="6862800" y="-22900"/>
            <a:chExt cx="2286000" cy="1047325"/>
          </a:xfrm>
        </p:grpSpPr>
        <p:sp>
          <p:nvSpPr>
            <p:cNvPr id="273" name="Google Shape;273;g89ada6d4ee_0_27"/>
            <p:cNvSpPr/>
            <p:nvPr/>
          </p:nvSpPr>
          <p:spPr>
            <a:xfrm rot="10800000">
              <a:off x="6862800" y="6525"/>
              <a:ext cx="2286000" cy="1017900"/>
            </a:xfrm>
            <a:prstGeom prst="triangle">
              <a:avLst>
                <a:gd fmla="val 50000" name="adj"/>
              </a:avLst>
            </a:prstGeom>
            <a:solidFill>
              <a:srgbClr val="B4A7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g89ada6d4ee_0_27"/>
            <p:cNvSpPr txBox="1"/>
            <p:nvPr/>
          </p:nvSpPr>
          <p:spPr>
            <a:xfrm>
              <a:off x="7163100" y="-22900"/>
              <a:ext cx="1685400" cy="7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Findings and implications</a:t>
              </a:r>
              <a:endParaRPr sz="1600">
                <a:solidFill>
                  <a:srgbClr val="FFFFFF"/>
                </a:solidFill>
              </a:endParaRPr>
            </a:p>
          </p:txBody>
        </p:sp>
      </p:grpSp>
      <p:sp>
        <p:nvSpPr>
          <p:cNvPr id="275" name="Google Shape;275;g89ada6d4ee_0_27"/>
          <p:cNvSpPr txBox="1"/>
          <p:nvPr/>
        </p:nvSpPr>
        <p:spPr>
          <a:xfrm>
            <a:off x="3231100" y="616825"/>
            <a:ext cx="3426000" cy="27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t>Limitations</a:t>
            </a:r>
            <a:endParaRPr sz="2800"/>
          </a:p>
        </p:txBody>
      </p:sp>
      <p:sp>
        <p:nvSpPr>
          <p:cNvPr id="276" name="Google Shape;276;g89ada6d4ee_0_27"/>
          <p:cNvSpPr/>
          <p:nvPr/>
        </p:nvSpPr>
        <p:spPr>
          <a:xfrm>
            <a:off x="0" y="0"/>
            <a:ext cx="1584600" cy="779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9.-Acknowledge limitations </a:t>
            </a:r>
            <a:endParaRPr/>
          </a:p>
        </p:txBody>
      </p:sp>
      <p:sp>
        <p:nvSpPr>
          <p:cNvPr id="277" name="Google Shape;277;g89ada6d4ee_0_27"/>
          <p:cNvSpPr txBox="1"/>
          <p:nvPr/>
        </p:nvSpPr>
        <p:spPr>
          <a:xfrm>
            <a:off x="684300" y="1387775"/>
            <a:ext cx="7341000" cy="1842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US"/>
              <a:t>Technical: Api performance showed </a:t>
            </a:r>
            <a:r>
              <a:rPr lang="en-US"/>
              <a:t>deficiencies (ie. concurrency problem)</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US"/>
              <a:t>Assumptions used in correlation analysis: The metric “the number of hotels in town” is limited as a proxy </a:t>
            </a:r>
            <a:r>
              <a:rPr lang="en-US">
                <a:solidFill>
                  <a:schemeClr val="dk1"/>
                </a:solidFill>
              </a:rPr>
              <a:t>of the level of touristic activity</a:t>
            </a:r>
            <a:r>
              <a:rPr lang="en-US"/>
              <a:t> by the the fact that: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t> </a:t>
            </a:r>
            <a:endParaRPr/>
          </a:p>
        </p:txBody>
      </p:sp>
      <p:sp>
        <p:nvSpPr>
          <p:cNvPr id="278" name="Google Shape;278;g89ada6d4ee_0_27"/>
          <p:cNvSpPr txBox="1"/>
          <p:nvPr/>
        </p:nvSpPr>
        <p:spPr>
          <a:xfrm>
            <a:off x="2766300" y="3292200"/>
            <a:ext cx="3426000" cy="27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t>Further analysis</a:t>
            </a:r>
            <a:endParaRPr sz="2800"/>
          </a:p>
        </p:txBody>
      </p:sp>
      <p:sp>
        <p:nvSpPr>
          <p:cNvPr id="279" name="Google Shape;279;g89ada6d4ee_0_27"/>
          <p:cNvSpPr txBox="1"/>
          <p:nvPr/>
        </p:nvSpPr>
        <p:spPr>
          <a:xfrm>
            <a:off x="684300" y="3971275"/>
            <a:ext cx="7590000" cy="2303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US"/>
              <a:t>A more exhaustive data cleaning could be filter </a:t>
            </a:r>
            <a:r>
              <a:rPr lang="en-US"/>
              <a:t>accommodation</a:t>
            </a:r>
            <a:r>
              <a:rPr lang="en-US"/>
              <a:t> options to those actually in town since, by default, Hoteles Api provide nearby Hotels even when they are not in the same locality</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US"/>
              <a:t>Analyse outliers to find out why they developed a big amount of accommodation types and good quality</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US"/>
              <a:t>Analysis in different time periods could provide insights about seasonality in each Magic Town</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US"/>
              <a:t>Landmarks categorization to analyze town attractiveness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80" name="Google Shape;280;g89ada6d4ee_0_27"/>
          <p:cNvSpPr txBox="1"/>
          <p:nvPr/>
        </p:nvSpPr>
        <p:spPr>
          <a:xfrm>
            <a:off x="1563000" y="2401800"/>
            <a:ext cx="5583600" cy="89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solidFill>
                  <a:schemeClr val="dk1"/>
                </a:solidFill>
              </a:rPr>
              <a:t>Some towns are just one day visiting worthwhile (no more to see than 1 landmark, usually city center) or close enough to major cities.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grpSp>
        <p:nvGrpSpPr>
          <p:cNvPr id="285" name="Google Shape;285;g81d8f148bf_1_0"/>
          <p:cNvGrpSpPr/>
          <p:nvPr/>
        </p:nvGrpSpPr>
        <p:grpSpPr>
          <a:xfrm>
            <a:off x="6862800" y="-22900"/>
            <a:ext cx="2286000" cy="1047325"/>
            <a:chOff x="6862800" y="-22900"/>
            <a:chExt cx="2286000" cy="1047325"/>
          </a:xfrm>
        </p:grpSpPr>
        <p:sp>
          <p:nvSpPr>
            <p:cNvPr id="286" name="Google Shape;286;g81d8f148bf_1_0"/>
            <p:cNvSpPr/>
            <p:nvPr/>
          </p:nvSpPr>
          <p:spPr>
            <a:xfrm rot="10800000">
              <a:off x="6862800" y="6525"/>
              <a:ext cx="2286000" cy="1017900"/>
            </a:xfrm>
            <a:prstGeom prst="triangle">
              <a:avLst>
                <a:gd fmla="val 50000" name="adj"/>
              </a:avLst>
            </a:prstGeom>
            <a:solidFill>
              <a:srgbClr val="B4A7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g81d8f148bf_1_0"/>
            <p:cNvSpPr txBox="1"/>
            <p:nvPr/>
          </p:nvSpPr>
          <p:spPr>
            <a:xfrm>
              <a:off x="7163100" y="-22900"/>
              <a:ext cx="1685400" cy="7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Findings and implications</a:t>
              </a:r>
              <a:endParaRPr sz="1600">
                <a:solidFill>
                  <a:srgbClr val="FFFFFF"/>
                </a:solidFill>
              </a:endParaRPr>
            </a:p>
          </p:txBody>
        </p:sp>
      </p:grpSp>
      <p:sp>
        <p:nvSpPr>
          <p:cNvPr id="288" name="Google Shape;288;g81d8f148bf_1_0"/>
          <p:cNvSpPr txBox="1"/>
          <p:nvPr/>
        </p:nvSpPr>
        <p:spPr>
          <a:xfrm>
            <a:off x="2252450" y="163500"/>
            <a:ext cx="3426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a:t>Findings</a:t>
            </a:r>
            <a:endParaRPr sz="2800"/>
          </a:p>
        </p:txBody>
      </p:sp>
      <p:pic>
        <p:nvPicPr>
          <p:cNvPr id="289" name="Google Shape;289;g81d8f148bf_1_0"/>
          <p:cNvPicPr preferRelativeResize="0"/>
          <p:nvPr/>
        </p:nvPicPr>
        <p:blipFill>
          <a:blip r:embed="rId3">
            <a:alphaModFix/>
          </a:blip>
          <a:stretch>
            <a:fillRect/>
          </a:stretch>
        </p:blipFill>
        <p:spPr>
          <a:xfrm>
            <a:off x="5137625" y="4550225"/>
            <a:ext cx="3490637" cy="2321650"/>
          </a:xfrm>
          <a:prstGeom prst="rect">
            <a:avLst/>
          </a:prstGeom>
          <a:noFill/>
          <a:ln>
            <a:noFill/>
          </a:ln>
        </p:spPr>
      </p:pic>
      <p:sp>
        <p:nvSpPr>
          <p:cNvPr id="290" name="Google Shape;290;g81d8f148bf_1_0"/>
          <p:cNvSpPr txBox="1"/>
          <p:nvPr/>
        </p:nvSpPr>
        <p:spPr>
          <a:xfrm>
            <a:off x="4721888" y="4060800"/>
            <a:ext cx="4322100" cy="4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Hacienda Chekul (</a:t>
            </a:r>
            <a:r>
              <a:rPr b="1" lang="en-US"/>
              <a:t>3.5 stars</a:t>
            </a:r>
            <a:r>
              <a:rPr lang="en-US"/>
              <a:t>) $71,845 MXN/night 2 adults</a:t>
            </a:r>
            <a:endParaRPr/>
          </a:p>
        </p:txBody>
      </p:sp>
      <p:sp>
        <p:nvSpPr>
          <p:cNvPr id="291" name="Google Shape;291;g81d8f148bf_1_0"/>
          <p:cNvSpPr txBox="1"/>
          <p:nvPr/>
        </p:nvSpPr>
        <p:spPr>
          <a:xfrm>
            <a:off x="884625" y="3453388"/>
            <a:ext cx="6501300" cy="4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g81d8f148bf_1_0"/>
          <p:cNvSpPr txBox="1"/>
          <p:nvPr/>
        </p:nvSpPr>
        <p:spPr>
          <a:xfrm>
            <a:off x="420325" y="898300"/>
            <a:ext cx="8480400" cy="3051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US"/>
              <a:t>Long way to digital economy...</a:t>
            </a:r>
            <a:endParaRPr/>
          </a:p>
          <a:p>
            <a:pPr indent="0" lvl="0" marL="457200" rtl="0" algn="l">
              <a:spcBef>
                <a:spcPts val="0"/>
              </a:spcBef>
              <a:spcAft>
                <a:spcPts val="0"/>
              </a:spcAft>
              <a:buNone/>
            </a:pPr>
            <a:r>
              <a:rPr lang="en-US"/>
              <a:t>Data not found in APIs: </a:t>
            </a:r>
            <a:endParaRPr/>
          </a:p>
          <a:p>
            <a:pPr indent="-317500" lvl="0" marL="914400" rtl="0" algn="l">
              <a:spcBef>
                <a:spcPts val="0"/>
              </a:spcBef>
              <a:spcAft>
                <a:spcPts val="0"/>
              </a:spcAft>
              <a:buSzPts val="1400"/>
              <a:buChar char="○"/>
            </a:pPr>
            <a:r>
              <a:rPr lang="en-US">
                <a:solidFill>
                  <a:schemeClr val="dk1"/>
                </a:solidFill>
              </a:rPr>
              <a:t>Jalpa de Canovas</a:t>
            </a:r>
            <a:r>
              <a:rPr lang="en-US"/>
              <a:t> couldn’t be found as a city </a:t>
            </a:r>
            <a:endParaRPr/>
          </a:p>
          <a:p>
            <a:pPr indent="-317500" lvl="0" marL="914400" rtl="0" algn="l">
              <a:spcBef>
                <a:spcPts val="0"/>
              </a:spcBef>
              <a:spcAft>
                <a:spcPts val="0"/>
              </a:spcAft>
              <a:buSzPts val="1400"/>
              <a:buChar char="○"/>
            </a:pPr>
            <a:r>
              <a:rPr lang="en-US"/>
              <a:t>For hotel per town analysis, 25 Magic Towns have no results. </a:t>
            </a:r>
            <a:endParaRPr/>
          </a:p>
          <a:p>
            <a:pPr indent="-317500" lvl="0" marL="914400" rtl="0" algn="l">
              <a:spcBef>
                <a:spcPts val="0"/>
              </a:spcBef>
              <a:spcAft>
                <a:spcPts val="0"/>
              </a:spcAft>
              <a:buSzPts val="1400"/>
              <a:buChar char="○"/>
            </a:pPr>
            <a:r>
              <a:rPr lang="en-US"/>
              <a:t>For airport analysis, 70 Magic Towns have no nearby airports </a:t>
            </a:r>
            <a:endParaRPr/>
          </a:p>
          <a:p>
            <a:pPr indent="-317500" lvl="0" marL="914400" rtl="0" algn="l">
              <a:spcBef>
                <a:spcPts val="0"/>
              </a:spcBef>
              <a:spcAft>
                <a:spcPts val="0"/>
              </a:spcAft>
              <a:buSzPts val="1400"/>
              <a:buChar char="○"/>
            </a:pPr>
            <a:r>
              <a:rPr lang="en-US"/>
              <a:t>For prices analysis, only around 1,500 hotels have prices. </a:t>
            </a:r>
            <a:endParaRPr/>
          </a:p>
          <a:p>
            <a:pPr indent="0" lvl="0" marL="1371600" rtl="0" algn="l">
              <a:spcBef>
                <a:spcPts val="0"/>
              </a:spcBef>
              <a:spcAft>
                <a:spcPts val="0"/>
              </a:spcAft>
              <a:buNone/>
            </a:pPr>
            <a:r>
              <a:t/>
            </a:r>
            <a:endParaRPr/>
          </a:p>
          <a:p>
            <a:pPr indent="-317500" lvl="0" marL="457200" rtl="0" algn="l">
              <a:spcBef>
                <a:spcPts val="0"/>
              </a:spcBef>
              <a:spcAft>
                <a:spcPts val="0"/>
              </a:spcAft>
              <a:buSzPts val="1400"/>
              <a:buChar char="❖"/>
            </a:pPr>
            <a:r>
              <a:rPr lang="en-US">
                <a:solidFill>
                  <a:schemeClr val="dk1"/>
                </a:solidFill>
              </a:rPr>
              <a:t>Most Magic Towns are clustered in the country center part of Mexico</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Our outliers in the number of magic towns can be seen as successful ones due to accomodation quantity and quality</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Star rating is not necessarily related to price. The new tendencies, as hotel boutiques or treehouse hotels, are changing the way in which customer are willing to pay. </a:t>
            </a:r>
            <a:endParaRPr>
              <a:solidFill>
                <a:schemeClr val="dk1"/>
              </a:solidFill>
            </a:endParaRPr>
          </a:p>
        </p:txBody>
      </p:sp>
      <p:pic>
        <p:nvPicPr>
          <p:cNvPr id="293" name="Google Shape;293;g81d8f148bf_1_0"/>
          <p:cNvPicPr preferRelativeResize="0"/>
          <p:nvPr/>
        </p:nvPicPr>
        <p:blipFill>
          <a:blip r:embed="rId4">
            <a:alphaModFix/>
          </a:blip>
          <a:stretch>
            <a:fillRect/>
          </a:stretch>
        </p:blipFill>
        <p:spPr>
          <a:xfrm>
            <a:off x="623100" y="4560175"/>
            <a:ext cx="3651775" cy="2321650"/>
          </a:xfrm>
          <a:prstGeom prst="rect">
            <a:avLst/>
          </a:prstGeom>
          <a:noFill/>
          <a:ln>
            <a:noFill/>
          </a:ln>
        </p:spPr>
      </p:pic>
      <p:sp>
        <p:nvSpPr>
          <p:cNvPr id="294" name="Google Shape;294;g81d8f148bf_1_0"/>
          <p:cNvSpPr txBox="1"/>
          <p:nvPr/>
        </p:nvSpPr>
        <p:spPr>
          <a:xfrm>
            <a:off x="623100" y="4030700"/>
            <a:ext cx="3890100" cy="4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Ajal Tulum </a:t>
            </a:r>
            <a:r>
              <a:rPr b="1" lang="en-US"/>
              <a:t>Tree House </a:t>
            </a:r>
            <a:r>
              <a:rPr lang="en-US"/>
              <a:t>(</a:t>
            </a:r>
            <a:r>
              <a:rPr b="1" lang="en-US"/>
              <a:t>3.5 stars</a:t>
            </a:r>
            <a:r>
              <a:rPr lang="en-US"/>
              <a:t>)</a:t>
            </a:r>
            <a:r>
              <a:rPr lang="en-US"/>
              <a:t>, Tulum, Tulum, Quintana Roo, México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pic>
        <p:nvPicPr>
          <p:cNvPr id="299" name="Google Shape;299;g88b5f0382a_1_0"/>
          <p:cNvPicPr preferRelativeResize="0"/>
          <p:nvPr/>
        </p:nvPicPr>
        <p:blipFill rotWithShape="1">
          <a:blip r:embed="rId3">
            <a:alphaModFix/>
          </a:blip>
          <a:srcRect b="48229" l="28161" r="26002" t="10780"/>
          <a:stretch/>
        </p:blipFill>
        <p:spPr>
          <a:xfrm>
            <a:off x="2542475" y="2417550"/>
            <a:ext cx="4059051" cy="3629724"/>
          </a:xfrm>
          <a:prstGeom prst="rect">
            <a:avLst/>
          </a:prstGeom>
          <a:noFill/>
          <a:ln>
            <a:noFill/>
          </a:ln>
        </p:spPr>
      </p:pic>
      <p:sp>
        <p:nvSpPr>
          <p:cNvPr id="300" name="Google Shape;300;g88b5f0382a_1_0"/>
          <p:cNvSpPr txBox="1"/>
          <p:nvPr/>
        </p:nvSpPr>
        <p:spPr>
          <a:xfrm>
            <a:off x="2281200" y="1002550"/>
            <a:ext cx="4581600" cy="7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3200"/>
              <a:t>Thanks!</a:t>
            </a:r>
            <a:endParaRPr sz="3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g8840191ce5_0_60"/>
          <p:cNvSpPr txBox="1"/>
          <p:nvPr/>
        </p:nvSpPr>
        <p:spPr>
          <a:xfrm>
            <a:off x="961175" y="2337025"/>
            <a:ext cx="7431300" cy="197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900"/>
              <a:t>Questions to answer: </a:t>
            </a:r>
            <a:endParaRPr sz="1900"/>
          </a:p>
          <a:p>
            <a:pPr indent="0" lvl="0" marL="0" rtl="0" algn="l">
              <a:spcBef>
                <a:spcPts val="0"/>
              </a:spcBef>
              <a:spcAft>
                <a:spcPts val="0"/>
              </a:spcAft>
              <a:buNone/>
            </a:pPr>
            <a:r>
              <a:rPr lang="en-US" sz="1900"/>
              <a:t>Which towns are more worth visiting?</a:t>
            </a:r>
            <a:endParaRPr sz="1900"/>
          </a:p>
          <a:p>
            <a:pPr indent="0" lvl="0" marL="0" rtl="0" algn="l">
              <a:spcBef>
                <a:spcPts val="0"/>
              </a:spcBef>
              <a:spcAft>
                <a:spcPts val="0"/>
              </a:spcAft>
              <a:buNone/>
            </a:pPr>
            <a:r>
              <a:rPr lang="en-US" sz="1900"/>
              <a:t>Which towns are more </a:t>
            </a:r>
            <a:r>
              <a:rPr lang="en-US" sz="1900"/>
              <a:t>accessible</a:t>
            </a:r>
            <a:r>
              <a:rPr lang="en-US" sz="1900"/>
              <a:t> to </a:t>
            </a:r>
            <a:r>
              <a:rPr lang="en-US" sz="1900"/>
              <a:t>non local</a:t>
            </a:r>
            <a:r>
              <a:rPr lang="en-US" sz="1900"/>
              <a:t> tourists?</a:t>
            </a:r>
            <a:endParaRPr sz="1900"/>
          </a:p>
          <a:p>
            <a:pPr indent="0" lvl="0" marL="0" rtl="0" algn="l">
              <a:spcBef>
                <a:spcPts val="0"/>
              </a:spcBef>
              <a:spcAft>
                <a:spcPts val="0"/>
              </a:spcAft>
              <a:buNone/>
            </a:pPr>
            <a:r>
              <a:rPr lang="en-US" sz="1900"/>
              <a:t>Which towns are closest to the biggest mexican cities?</a:t>
            </a:r>
            <a:endParaRPr sz="1900"/>
          </a:p>
          <a:p>
            <a:pPr indent="0" lvl="0" marL="0" rtl="0" algn="l">
              <a:spcBef>
                <a:spcPts val="0"/>
              </a:spcBef>
              <a:spcAft>
                <a:spcPts val="0"/>
              </a:spcAft>
              <a:buNone/>
            </a:pPr>
            <a:r>
              <a:rPr lang="en-US" sz="1900"/>
              <a:t>Which towns offer good quality </a:t>
            </a:r>
            <a:r>
              <a:rPr lang="en-US" sz="1900"/>
              <a:t>accommodation</a:t>
            </a:r>
            <a:r>
              <a:rPr lang="en-US" sz="1900"/>
              <a:t>?</a:t>
            </a:r>
            <a:endParaRPr sz="1900"/>
          </a:p>
          <a:p>
            <a:pPr indent="0" lvl="0" marL="0" rtl="0" algn="l">
              <a:spcBef>
                <a:spcPts val="0"/>
              </a:spcBef>
              <a:spcAft>
                <a:spcPts val="0"/>
              </a:spcAft>
              <a:buNone/>
            </a:pPr>
            <a:r>
              <a:rPr lang="en-US" sz="1900"/>
              <a:t>Which towns offer enough interest points that make visiting</a:t>
            </a:r>
            <a:r>
              <a:rPr lang="en-US" sz="1900"/>
              <a:t> </a:t>
            </a:r>
            <a:r>
              <a:rPr lang="en-US" sz="1900"/>
              <a:t>worthwhile? </a:t>
            </a:r>
            <a:endParaRPr sz="1900"/>
          </a:p>
        </p:txBody>
      </p:sp>
      <p:sp>
        <p:nvSpPr>
          <p:cNvPr id="83" name="Google Shape;83;g8840191ce5_0_60"/>
          <p:cNvSpPr txBox="1"/>
          <p:nvPr/>
        </p:nvSpPr>
        <p:spPr>
          <a:xfrm>
            <a:off x="961175" y="1200900"/>
            <a:ext cx="7659000" cy="104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a:t>Find the main characteristics for Magic towns in Mexico that make them attractive for tourism, like accessibility, accommodation and  interest points. </a:t>
            </a:r>
            <a:endParaRPr sz="2000"/>
          </a:p>
        </p:txBody>
      </p:sp>
      <p:sp>
        <p:nvSpPr>
          <p:cNvPr id="84" name="Google Shape;84;g8840191ce5_0_60"/>
          <p:cNvSpPr txBox="1"/>
          <p:nvPr/>
        </p:nvSpPr>
        <p:spPr>
          <a:xfrm>
            <a:off x="2269325" y="5067825"/>
            <a:ext cx="6503100" cy="141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t>Magic Towns designation has been one of the most important initiatives to promote tourism in Mexico, since tourism is the 3rd source of income for the country. Since the beginning of health measures for COVID19,  tourism has been one of the most affected activities</a:t>
            </a:r>
            <a:endParaRPr sz="1600"/>
          </a:p>
        </p:txBody>
      </p:sp>
      <p:sp>
        <p:nvSpPr>
          <p:cNvPr id="85" name="Google Shape;85;g8840191ce5_0_60"/>
          <p:cNvSpPr/>
          <p:nvPr/>
        </p:nvSpPr>
        <p:spPr>
          <a:xfrm rot="10800000">
            <a:off x="-16675" y="-16750"/>
            <a:ext cx="2286000" cy="1017900"/>
          </a:xfrm>
          <a:prstGeom prst="triangle">
            <a:avLst>
              <a:gd fmla="val 50000" name="adj"/>
            </a:avLst>
          </a:prstGeom>
          <a:solidFill>
            <a:srgbClr val="00AEFF">
              <a:alpha val="72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g8840191ce5_0_60"/>
          <p:cNvSpPr txBox="1"/>
          <p:nvPr/>
        </p:nvSpPr>
        <p:spPr>
          <a:xfrm>
            <a:off x="414575" y="158925"/>
            <a:ext cx="14235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Proposal</a:t>
            </a:r>
            <a:endParaRPr sz="1600">
              <a:solidFill>
                <a:srgbClr val="FFFFFF"/>
              </a:solidFill>
            </a:endParaRPr>
          </a:p>
        </p:txBody>
      </p:sp>
      <p:sp>
        <p:nvSpPr>
          <p:cNvPr id="87" name="Google Shape;87;g8840191ce5_0_60"/>
          <p:cNvSpPr/>
          <p:nvPr/>
        </p:nvSpPr>
        <p:spPr>
          <a:xfrm>
            <a:off x="7720500" y="6525"/>
            <a:ext cx="1423500" cy="779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1.- Decompose the ask </a:t>
            </a:r>
            <a:r>
              <a:rPr lang="en-US"/>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g88b5d529ae_0_15"/>
          <p:cNvSpPr/>
          <p:nvPr/>
        </p:nvSpPr>
        <p:spPr>
          <a:xfrm rot="10800000">
            <a:off x="2269325" y="6525"/>
            <a:ext cx="2286000" cy="1017900"/>
          </a:xfrm>
          <a:prstGeom prst="triangle">
            <a:avLst>
              <a:gd fmla="val 50000" name="adj"/>
            </a:avLst>
          </a:pr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g88b5d529ae_0_15"/>
          <p:cNvSpPr txBox="1"/>
          <p:nvPr/>
        </p:nvSpPr>
        <p:spPr>
          <a:xfrm>
            <a:off x="2712200" y="91850"/>
            <a:ext cx="14235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Where and How</a:t>
            </a:r>
            <a:endParaRPr sz="1600">
              <a:solidFill>
                <a:srgbClr val="FFFFFF"/>
              </a:solidFill>
            </a:endParaRPr>
          </a:p>
        </p:txBody>
      </p:sp>
      <p:graphicFrame>
        <p:nvGraphicFramePr>
          <p:cNvPr id="94" name="Google Shape;94;g88b5d529ae_0_15"/>
          <p:cNvGraphicFramePr/>
          <p:nvPr/>
        </p:nvGraphicFramePr>
        <p:xfrm>
          <a:off x="484288" y="1519625"/>
          <a:ext cx="3000000" cy="3000000"/>
        </p:xfrm>
        <a:graphic>
          <a:graphicData uri="http://schemas.openxmlformats.org/drawingml/2006/table">
            <a:tbl>
              <a:tblPr>
                <a:noFill/>
                <a:tableStyleId>{800B63EA-0BD8-4D91-9ACD-133475B0F557}</a:tableStyleId>
              </a:tblPr>
              <a:tblGrid>
                <a:gridCol w="2435200"/>
                <a:gridCol w="5740225"/>
              </a:tblGrid>
              <a:tr h="496525">
                <a:tc>
                  <a:txBody>
                    <a:bodyPr/>
                    <a:lstStyle/>
                    <a:p>
                      <a:pPr indent="0" lvl="0" marL="0" rtl="0" algn="l">
                        <a:spcBef>
                          <a:spcPts val="0"/>
                        </a:spcBef>
                        <a:spcAft>
                          <a:spcPts val="0"/>
                        </a:spcAft>
                        <a:buNone/>
                      </a:pPr>
                      <a:r>
                        <a:rPr lang="en-US"/>
                        <a:t>Data</a:t>
                      </a:r>
                      <a:endParaRPr/>
                    </a:p>
                  </a:txBody>
                  <a:tcPr marT="91425" marB="91425" marR="91425" marL="91425"/>
                </a:tc>
                <a:tc>
                  <a:txBody>
                    <a:bodyPr/>
                    <a:lstStyle/>
                    <a:p>
                      <a:pPr indent="0" lvl="0" marL="0" rtl="0" algn="l">
                        <a:spcBef>
                          <a:spcPts val="0"/>
                        </a:spcBef>
                        <a:spcAft>
                          <a:spcPts val="0"/>
                        </a:spcAft>
                        <a:buNone/>
                      </a:pPr>
                      <a:r>
                        <a:rPr lang="en-US"/>
                        <a:t>Source</a:t>
                      </a:r>
                      <a:endParaRPr/>
                    </a:p>
                  </a:txBody>
                  <a:tcPr marT="91425" marB="91425" marR="91425" marL="91425"/>
                </a:tc>
              </a:tr>
              <a:tr h="761675">
                <a:tc>
                  <a:txBody>
                    <a:bodyPr/>
                    <a:lstStyle/>
                    <a:p>
                      <a:pPr indent="0" lvl="0" marL="0" rtl="0" algn="l">
                        <a:spcBef>
                          <a:spcPts val="0"/>
                        </a:spcBef>
                        <a:spcAft>
                          <a:spcPts val="0"/>
                        </a:spcAft>
                        <a:buNone/>
                      </a:pPr>
                      <a:r>
                        <a:rPr lang="en-US" sz="1350">
                          <a:solidFill>
                            <a:schemeClr val="dk1"/>
                          </a:solidFill>
                        </a:rPr>
                        <a:t>Magic Towns in Mexico </a:t>
                      </a:r>
                      <a:endParaRPr sz="1350">
                        <a:solidFill>
                          <a:schemeClr val="dk1"/>
                        </a:solidFill>
                      </a:endParaRPr>
                    </a:p>
                    <a:p>
                      <a:pPr indent="0" lvl="0" marL="0" rtl="0" algn="l">
                        <a:spcBef>
                          <a:spcPts val="0"/>
                        </a:spcBef>
                        <a:spcAft>
                          <a:spcPts val="0"/>
                        </a:spcAft>
                        <a:buClr>
                          <a:schemeClr val="dk1"/>
                        </a:buClr>
                        <a:buFont typeface="Arial"/>
                        <a:buNone/>
                      </a:pPr>
                      <a:r>
                        <a:rPr lang="en-US" sz="1350">
                          <a:solidFill>
                            <a:schemeClr val="dk1"/>
                          </a:solidFill>
                        </a:rPr>
                        <a:t>(List of names)</a:t>
                      </a:r>
                      <a:endParaRPr/>
                    </a:p>
                  </a:txBody>
                  <a:tcPr marT="91425" marB="91425" marR="91425" marL="91425"/>
                </a:tc>
                <a:tc>
                  <a:txBody>
                    <a:bodyPr/>
                    <a:lstStyle/>
                    <a:p>
                      <a:pPr indent="0" lvl="0" marL="0" rtl="0" algn="l">
                        <a:spcBef>
                          <a:spcPts val="0"/>
                        </a:spcBef>
                        <a:spcAft>
                          <a:spcPts val="0"/>
                        </a:spcAft>
                        <a:buClr>
                          <a:schemeClr val="dk1"/>
                        </a:buClr>
                        <a:buFont typeface="Arial"/>
                        <a:buNone/>
                      </a:pPr>
                      <a:r>
                        <a:rPr lang="en-US" sz="1350" u="sng">
                          <a:solidFill>
                            <a:schemeClr val="accent5"/>
                          </a:solidFill>
                          <a:hlinkClick r:id="rId3"/>
                        </a:rPr>
                        <a:t>https://www.gob.mx/sectur/articulos/pueblos-magicos-206528</a:t>
                      </a:r>
                      <a:endParaRPr/>
                    </a:p>
                  </a:txBody>
                  <a:tcPr marT="91425" marB="91425" marR="91425" marL="91425"/>
                </a:tc>
              </a:tr>
              <a:tr h="583750">
                <a:tc>
                  <a:txBody>
                    <a:bodyPr/>
                    <a:lstStyle/>
                    <a:p>
                      <a:pPr indent="0" lvl="0" marL="0" rtl="0" algn="l">
                        <a:spcBef>
                          <a:spcPts val="0"/>
                        </a:spcBef>
                        <a:spcAft>
                          <a:spcPts val="0"/>
                        </a:spcAft>
                        <a:buNone/>
                      </a:pPr>
                      <a:r>
                        <a:rPr lang="en-US" sz="1350">
                          <a:solidFill>
                            <a:schemeClr val="dk1"/>
                          </a:solidFill>
                        </a:rPr>
                        <a:t>Nearby Commercial Airports (List of nearby Airports)</a:t>
                      </a:r>
                      <a:endParaRPr/>
                    </a:p>
                  </a:txBody>
                  <a:tcPr marT="91425" marB="91425" marR="91425" marL="91425"/>
                </a:tc>
                <a:tc>
                  <a:txBody>
                    <a:bodyPr/>
                    <a:lstStyle/>
                    <a:p>
                      <a:pPr indent="0" lvl="0" marL="0" rtl="0" algn="l">
                        <a:spcBef>
                          <a:spcPts val="0"/>
                        </a:spcBef>
                        <a:spcAft>
                          <a:spcPts val="0"/>
                        </a:spcAft>
                        <a:buClr>
                          <a:schemeClr val="dk1"/>
                        </a:buClr>
                        <a:buFont typeface="Arial"/>
                        <a:buNone/>
                      </a:pPr>
                      <a:r>
                        <a:rPr lang="en-US" sz="1350">
                          <a:solidFill>
                            <a:schemeClr val="dk1"/>
                          </a:solidFill>
                        </a:rPr>
                        <a:t>Places</a:t>
                      </a:r>
                      <a:r>
                        <a:rPr lang="en-US" sz="1350">
                          <a:solidFill>
                            <a:schemeClr val="dk1"/>
                          </a:solidFill>
                        </a:rPr>
                        <a:t> API</a:t>
                      </a:r>
                      <a:endParaRPr>
                        <a:solidFill>
                          <a:schemeClr val="dk1"/>
                        </a:solidFill>
                      </a:endParaRPr>
                    </a:p>
                    <a:p>
                      <a:pPr indent="0" lvl="0" marL="0" rtl="0" algn="l">
                        <a:spcBef>
                          <a:spcPts val="0"/>
                        </a:spcBef>
                        <a:spcAft>
                          <a:spcPts val="0"/>
                        </a:spcAft>
                        <a:buClr>
                          <a:schemeClr val="dk1"/>
                        </a:buClr>
                        <a:buFont typeface="Arial"/>
                        <a:buNone/>
                      </a:pPr>
                      <a:r>
                        <a:rPr lang="en-US" sz="1350" u="sng">
                          <a:solidFill>
                            <a:schemeClr val="accent5"/>
                          </a:solidFill>
                          <a:hlinkClick r:id="rId4"/>
                        </a:rPr>
                        <a:t>https://console.cloud.google.com/</a:t>
                      </a:r>
                      <a:endParaRPr/>
                    </a:p>
                  </a:txBody>
                  <a:tcPr marT="91425" marB="91425" marR="91425" marL="91425"/>
                </a:tc>
              </a:tr>
              <a:tr h="1084275">
                <a:tc>
                  <a:txBody>
                    <a:bodyPr/>
                    <a:lstStyle/>
                    <a:p>
                      <a:pPr indent="0" lvl="0" marL="0" rtl="0" algn="l">
                        <a:spcBef>
                          <a:spcPts val="0"/>
                        </a:spcBef>
                        <a:spcAft>
                          <a:spcPts val="0"/>
                        </a:spcAft>
                        <a:buNone/>
                      </a:pPr>
                      <a:r>
                        <a:rPr lang="en-US" sz="1350">
                          <a:solidFill>
                            <a:schemeClr val="dk1"/>
                          </a:solidFill>
                        </a:rPr>
                        <a:t>Accommodation (Hotels number, Hotels rating)</a:t>
                      </a:r>
                      <a:endParaRPr sz="1350">
                        <a:solidFill>
                          <a:schemeClr val="dk1"/>
                        </a:solidFill>
                      </a:endParaRPr>
                    </a:p>
                    <a:p>
                      <a:pPr indent="0" lvl="0" marL="0" rtl="0" algn="l">
                        <a:spcBef>
                          <a:spcPts val="0"/>
                        </a:spcBef>
                        <a:spcAft>
                          <a:spcPts val="0"/>
                        </a:spcAft>
                        <a:buClr>
                          <a:schemeClr val="dk1"/>
                        </a:buClr>
                        <a:buSzPts val="1100"/>
                        <a:buFont typeface="Arial"/>
                        <a:buNone/>
                      </a:pPr>
                      <a:r>
                        <a:rPr lang="en-US" sz="1350">
                          <a:solidFill>
                            <a:schemeClr val="dk1"/>
                          </a:solidFill>
                        </a:rPr>
                        <a:t>Place of interest (Number of Tourist attractions)</a:t>
                      </a:r>
                      <a:endParaRPr sz="1350">
                        <a:solidFill>
                          <a:schemeClr val="dk1"/>
                        </a:solidFill>
                      </a:endParaRPr>
                    </a:p>
                  </a:txBody>
                  <a:tcPr marT="91425" marB="91425" marR="91425" marL="91425"/>
                </a:tc>
                <a:tc>
                  <a:txBody>
                    <a:bodyPr/>
                    <a:lstStyle/>
                    <a:p>
                      <a:pPr indent="0" lvl="0" marL="0" rtl="0" algn="l">
                        <a:spcBef>
                          <a:spcPts val="0"/>
                        </a:spcBef>
                        <a:spcAft>
                          <a:spcPts val="0"/>
                        </a:spcAft>
                        <a:buClr>
                          <a:schemeClr val="dk1"/>
                        </a:buClr>
                        <a:buFont typeface="Arial"/>
                        <a:buNone/>
                      </a:pPr>
                      <a:r>
                        <a:rPr lang="en-US" sz="1350">
                          <a:solidFill>
                            <a:schemeClr val="dk1"/>
                          </a:solidFill>
                        </a:rPr>
                        <a:t>Hoteles.com API by RapidAPI</a:t>
                      </a:r>
                      <a:endParaRPr sz="1350">
                        <a:solidFill>
                          <a:schemeClr val="dk1"/>
                        </a:solidFill>
                      </a:endParaRPr>
                    </a:p>
                    <a:p>
                      <a:pPr indent="0" lvl="0" marL="0" rtl="0" algn="l">
                        <a:spcBef>
                          <a:spcPts val="0"/>
                        </a:spcBef>
                        <a:spcAft>
                          <a:spcPts val="0"/>
                        </a:spcAft>
                        <a:buClr>
                          <a:schemeClr val="dk1"/>
                        </a:buClr>
                        <a:buFont typeface="Arial"/>
                        <a:buNone/>
                      </a:pPr>
                      <a:r>
                        <a:rPr lang="en-US" sz="1350" u="sng">
                          <a:solidFill>
                            <a:schemeClr val="dk1"/>
                          </a:solidFill>
                          <a:hlinkClick r:id="rId5"/>
                        </a:rPr>
                        <a:t>https://hotels4.p.rapidapi.com/</a:t>
                      </a:r>
                      <a:endParaRPr/>
                    </a:p>
                    <a:p>
                      <a:pPr indent="0" lvl="0" marL="0" rtl="0" algn="l">
                        <a:spcBef>
                          <a:spcPts val="0"/>
                        </a:spcBef>
                        <a:spcAft>
                          <a:spcPts val="0"/>
                        </a:spcAft>
                        <a:buClr>
                          <a:schemeClr val="dk1"/>
                        </a:buClr>
                        <a:buFont typeface="Arial"/>
                        <a:buNone/>
                      </a:pPr>
                      <a:r>
                        <a:t/>
                      </a:r>
                      <a:endParaRPr/>
                    </a:p>
                  </a:txBody>
                  <a:tcPr marT="91425" marB="91425" marR="91425" marL="91425"/>
                </a:tc>
              </a:tr>
              <a:tr h="1084275">
                <a:tc>
                  <a:txBody>
                    <a:bodyPr/>
                    <a:lstStyle/>
                    <a:p>
                      <a:pPr indent="0" lvl="0" marL="0" rtl="0" algn="l">
                        <a:spcBef>
                          <a:spcPts val="0"/>
                        </a:spcBef>
                        <a:spcAft>
                          <a:spcPts val="0"/>
                        </a:spcAft>
                        <a:buNone/>
                      </a:pPr>
                      <a:r>
                        <a:rPr lang="en-US" sz="1350">
                          <a:solidFill>
                            <a:schemeClr val="dk1"/>
                          </a:solidFill>
                        </a:rPr>
                        <a:t>Distance to major cities </a:t>
                      </a:r>
                      <a:endParaRPr sz="1350">
                        <a:solidFill>
                          <a:schemeClr val="dk1"/>
                        </a:solidFill>
                      </a:endParaRPr>
                    </a:p>
                  </a:txBody>
                  <a:tcPr marT="91425" marB="91425" marR="91425" marL="91425"/>
                </a:tc>
                <a:tc>
                  <a:txBody>
                    <a:bodyPr/>
                    <a:lstStyle/>
                    <a:p>
                      <a:pPr indent="0" lvl="0" marL="0" rtl="0" algn="l">
                        <a:spcBef>
                          <a:spcPts val="0"/>
                        </a:spcBef>
                        <a:spcAft>
                          <a:spcPts val="0"/>
                        </a:spcAft>
                        <a:buNone/>
                      </a:pPr>
                      <a:r>
                        <a:rPr lang="en-US" sz="1350">
                          <a:solidFill>
                            <a:schemeClr val="dk1"/>
                          </a:solidFill>
                        </a:rPr>
                        <a:t>Distance Matrix Api </a:t>
                      </a:r>
                      <a:endParaRPr sz="1350">
                        <a:solidFill>
                          <a:schemeClr val="dk1"/>
                        </a:solidFill>
                      </a:endParaRPr>
                    </a:p>
                    <a:p>
                      <a:pPr indent="0" lvl="0" marL="0" rtl="0" algn="l">
                        <a:spcBef>
                          <a:spcPts val="0"/>
                        </a:spcBef>
                        <a:spcAft>
                          <a:spcPts val="0"/>
                        </a:spcAft>
                        <a:buClr>
                          <a:schemeClr val="dk1"/>
                        </a:buClr>
                        <a:buFont typeface="Arial"/>
                        <a:buNone/>
                      </a:pPr>
                      <a:r>
                        <a:rPr lang="en-US" sz="1350" u="sng">
                          <a:solidFill>
                            <a:schemeClr val="accent5"/>
                          </a:solidFill>
                          <a:hlinkClick r:id="rId6"/>
                        </a:rPr>
                        <a:t>https://console.cloud.google.com</a:t>
                      </a:r>
                      <a:endParaRPr sz="1350">
                        <a:solidFill>
                          <a:schemeClr val="dk1"/>
                        </a:solidFill>
                      </a:endParaRPr>
                    </a:p>
                  </a:txBody>
                  <a:tcPr marT="91425" marB="91425" marR="91425" marL="91425"/>
                </a:tc>
              </a:tr>
            </a:tbl>
          </a:graphicData>
        </a:graphic>
      </p:graphicFrame>
      <p:sp>
        <p:nvSpPr>
          <p:cNvPr id="95" name="Google Shape;95;g88b5d529ae_0_15"/>
          <p:cNvSpPr/>
          <p:nvPr/>
        </p:nvSpPr>
        <p:spPr>
          <a:xfrm>
            <a:off x="7720500" y="6525"/>
            <a:ext cx="1423500" cy="779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2.- </a:t>
            </a:r>
            <a:r>
              <a:rPr lang="en-US"/>
              <a:t>Identify data sources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g8840191ce5_0_70"/>
          <p:cNvSpPr/>
          <p:nvPr/>
        </p:nvSpPr>
        <p:spPr>
          <a:xfrm rot="10800000">
            <a:off x="2269325" y="6525"/>
            <a:ext cx="2286000" cy="1017900"/>
          </a:xfrm>
          <a:prstGeom prst="triangle">
            <a:avLst>
              <a:gd fmla="val 50000" name="adj"/>
            </a:avLst>
          </a:pr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g8840191ce5_0_70"/>
          <p:cNvSpPr txBox="1"/>
          <p:nvPr/>
        </p:nvSpPr>
        <p:spPr>
          <a:xfrm>
            <a:off x="2712200" y="91850"/>
            <a:ext cx="14235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Where and How </a:t>
            </a:r>
            <a:endParaRPr sz="1600">
              <a:solidFill>
                <a:srgbClr val="FFFFFF"/>
              </a:solidFill>
            </a:endParaRPr>
          </a:p>
        </p:txBody>
      </p:sp>
      <p:sp>
        <p:nvSpPr>
          <p:cNvPr id="102" name="Google Shape;102;g8840191ce5_0_70"/>
          <p:cNvSpPr/>
          <p:nvPr/>
        </p:nvSpPr>
        <p:spPr>
          <a:xfrm>
            <a:off x="7720500" y="6525"/>
            <a:ext cx="1423500" cy="779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3.- Defying strategy and metrics</a:t>
            </a:r>
            <a:r>
              <a:rPr lang="en-US"/>
              <a:t> </a:t>
            </a:r>
            <a:endParaRPr/>
          </a:p>
        </p:txBody>
      </p:sp>
      <p:sp>
        <p:nvSpPr>
          <p:cNvPr id="103" name="Google Shape;103;g8840191ce5_0_70"/>
          <p:cNvSpPr/>
          <p:nvPr/>
        </p:nvSpPr>
        <p:spPr>
          <a:xfrm>
            <a:off x="7720488" y="948225"/>
            <a:ext cx="1423500" cy="779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4.- Build data retrievable plan</a:t>
            </a:r>
            <a:endParaRPr/>
          </a:p>
        </p:txBody>
      </p:sp>
      <p:sp>
        <p:nvSpPr>
          <p:cNvPr id="104" name="Google Shape;104;g8840191ce5_0_70"/>
          <p:cNvSpPr/>
          <p:nvPr/>
        </p:nvSpPr>
        <p:spPr>
          <a:xfrm>
            <a:off x="7720500" y="1928850"/>
            <a:ext cx="1423500" cy="779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5.- R</a:t>
            </a:r>
            <a:r>
              <a:rPr lang="en-US"/>
              <a:t>etrieve data</a:t>
            </a:r>
            <a:endParaRPr/>
          </a:p>
        </p:txBody>
      </p:sp>
      <p:sp>
        <p:nvSpPr>
          <p:cNvPr id="105" name="Google Shape;105;g8840191ce5_0_70"/>
          <p:cNvSpPr/>
          <p:nvPr/>
        </p:nvSpPr>
        <p:spPr>
          <a:xfrm>
            <a:off x="8351700" y="766325"/>
            <a:ext cx="103800" cy="298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g8840191ce5_0_70"/>
          <p:cNvSpPr/>
          <p:nvPr/>
        </p:nvSpPr>
        <p:spPr>
          <a:xfrm>
            <a:off x="8351700" y="1680725"/>
            <a:ext cx="103800" cy="298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7" name="Google Shape;107;g8840191ce5_0_70"/>
          <p:cNvPicPr preferRelativeResize="0"/>
          <p:nvPr/>
        </p:nvPicPr>
        <p:blipFill>
          <a:blip r:embed="rId3">
            <a:alphaModFix/>
          </a:blip>
          <a:stretch>
            <a:fillRect/>
          </a:stretch>
        </p:blipFill>
        <p:spPr>
          <a:xfrm>
            <a:off x="775800" y="2555850"/>
            <a:ext cx="4884547" cy="4302150"/>
          </a:xfrm>
          <a:prstGeom prst="rect">
            <a:avLst/>
          </a:prstGeom>
          <a:noFill/>
          <a:ln>
            <a:noFill/>
          </a:ln>
        </p:spPr>
      </p:pic>
      <p:sp>
        <p:nvSpPr>
          <p:cNvPr id="108" name="Google Shape;108;g8840191ce5_0_70"/>
          <p:cNvSpPr txBox="1"/>
          <p:nvPr/>
        </p:nvSpPr>
        <p:spPr>
          <a:xfrm>
            <a:off x="528850" y="795825"/>
            <a:ext cx="6728100" cy="22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Metrics:</a:t>
            </a:r>
            <a:endParaRPr/>
          </a:p>
          <a:p>
            <a:pPr indent="-317500" lvl="0" marL="457200" rtl="0" algn="l">
              <a:spcBef>
                <a:spcPts val="0"/>
              </a:spcBef>
              <a:spcAft>
                <a:spcPts val="0"/>
              </a:spcAft>
              <a:buSzPts val="1400"/>
              <a:buChar char="❖"/>
            </a:pPr>
            <a:r>
              <a:rPr lang="en-US"/>
              <a:t>Number of hotels </a:t>
            </a:r>
            <a:endParaRPr/>
          </a:p>
          <a:p>
            <a:pPr indent="-317500" lvl="0" marL="457200" rtl="0" algn="l">
              <a:spcBef>
                <a:spcPts val="0"/>
              </a:spcBef>
              <a:spcAft>
                <a:spcPts val="0"/>
              </a:spcAft>
              <a:buSzPts val="1400"/>
              <a:buChar char="❖"/>
            </a:pPr>
            <a:r>
              <a:rPr lang="en-US"/>
              <a:t>Amount of landmarks per town  </a:t>
            </a:r>
            <a:endParaRPr/>
          </a:p>
          <a:p>
            <a:pPr indent="-317500" lvl="0" marL="457200" rtl="0" algn="l">
              <a:spcBef>
                <a:spcPts val="0"/>
              </a:spcBef>
              <a:spcAft>
                <a:spcPts val="0"/>
              </a:spcAft>
              <a:buSzPts val="1400"/>
              <a:buChar char="❖"/>
            </a:pPr>
            <a:r>
              <a:rPr lang="en-US"/>
              <a:t>A</a:t>
            </a:r>
            <a:r>
              <a:rPr lang="en-US"/>
              <a:t>ccommodations</a:t>
            </a:r>
            <a:r>
              <a:rPr lang="en-US"/>
              <a:t> types</a:t>
            </a:r>
            <a:endParaRPr/>
          </a:p>
          <a:p>
            <a:pPr indent="-317500" lvl="0" marL="457200" rtl="0" algn="l">
              <a:spcBef>
                <a:spcPts val="0"/>
              </a:spcBef>
              <a:spcAft>
                <a:spcPts val="0"/>
              </a:spcAft>
              <a:buSzPts val="1400"/>
              <a:buChar char="❖"/>
            </a:pPr>
            <a:r>
              <a:rPr lang="en-US"/>
              <a:t>Airport </a:t>
            </a:r>
            <a:r>
              <a:rPr lang="en-US"/>
              <a:t>accessibility</a:t>
            </a:r>
            <a:endParaRPr/>
          </a:p>
          <a:p>
            <a:pPr indent="-317500" lvl="0" marL="457200" rtl="0" algn="l">
              <a:spcBef>
                <a:spcPts val="0"/>
              </a:spcBef>
              <a:spcAft>
                <a:spcPts val="0"/>
              </a:spcAft>
              <a:buSzPts val="1400"/>
              <a:buChar char="❖"/>
            </a:pPr>
            <a:r>
              <a:rPr lang="en-US"/>
              <a:t>Distance to major cities (Monterrey, Mexico City and Guadalajara) </a:t>
            </a:r>
            <a:endParaRPr/>
          </a:p>
          <a:p>
            <a:pPr indent="-317500" lvl="0" marL="457200" rtl="0" algn="l">
              <a:spcBef>
                <a:spcPts val="0"/>
              </a:spcBef>
              <a:spcAft>
                <a:spcPts val="0"/>
              </a:spcAft>
              <a:buSzPts val="1400"/>
              <a:buChar char="❖"/>
            </a:pPr>
            <a:r>
              <a:rPr lang="en-US"/>
              <a:t>Accommodation average price </a:t>
            </a:r>
            <a:r>
              <a:rPr lang="en-US"/>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data retrievable plan was: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g88b5d529ae_0_29"/>
          <p:cNvSpPr/>
          <p:nvPr/>
        </p:nvSpPr>
        <p:spPr>
          <a:xfrm rot="10800000">
            <a:off x="2269325" y="6525"/>
            <a:ext cx="2286000" cy="1017900"/>
          </a:xfrm>
          <a:prstGeom prst="triangle">
            <a:avLst>
              <a:gd fmla="val 50000" name="adj"/>
            </a:avLst>
          </a:pr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g88b5d529ae_0_29"/>
          <p:cNvSpPr txBox="1"/>
          <p:nvPr/>
        </p:nvSpPr>
        <p:spPr>
          <a:xfrm>
            <a:off x="2712200" y="91850"/>
            <a:ext cx="14235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Where and How</a:t>
            </a:r>
            <a:endParaRPr sz="1600">
              <a:solidFill>
                <a:srgbClr val="FFFFFF"/>
              </a:solidFill>
            </a:endParaRPr>
          </a:p>
        </p:txBody>
      </p:sp>
      <p:sp>
        <p:nvSpPr>
          <p:cNvPr id="115" name="Google Shape;115;g88b5d529ae_0_29"/>
          <p:cNvSpPr/>
          <p:nvPr/>
        </p:nvSpPr>
        <p:spPr>
          <a:xfrm>
            <a:off x="7720500" y="6525"/>
            <a:ext cx="1423500" cy="779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6.- </a:t>
            </a:r>
            <a:r>
              <a:rPr lang="en-US"/>
              <a:t>Assemble and clean</a:t>
            </a:r>
            <a:endParaRPr/>
          </a:p>
        </p:txBody>
      </p:sp>
      <p:graphicFrame>
        <p:nvGraphicFramePr>
          <p:cNvPr id="116" name="Google Shape;116;g88b5d529ae_0_29"/>
          <p:cNvGraphicFramePr/>
          <p:nvPr/>
        </p:nvGraphicFramePr>
        <p:xfrm>
          <a:off x="1095375" y="1322175"/>
          <a:ext cx="3000000" cy="3000000"/>
        </p:xfrm>
        <a:graphic>
          <a:graphicData uri="http://schemas.openxmlformats.org/drawingml/2006/table">
            <a:tbl>
              <a:tblPr>
                <a:noFill/>
                <a:tableStyleId>{800B63EA-0BD8-4D91-9ACD-133475B0F557}</a:tableStyleId>
              </a:tblPr>
              <a:tblGrid>
                <a:gridCol w="2078575"/>
                <a:gridCol w="5013975"/>
              </a:tblGrid>
              <a:tr h="381000">
                <a:tc>
                  <a:txBody>
                    <a:bodyPr/>
                    <a:lstStyle/>
                    <a:p>
                      <a:pPr indent="0" lvl="0" marL="0" rtl="0" algn="ctr">
                        <a:spcBef>
                          <a:spcPts val="0"/>
                        </a:spcBef>
                        <a:spcAft>
                          <a:spcPts val="0"/>
                        </a:spcAft>
                        <a:buNone/>
                      </a:pPr>
                      <a:r>
                        <a:rPr b="1" lang="en-US">
                          <a:solidFill>
                            <a:srgbClr val="FFFFFF"/>
                          </a:solidFill>
                        </a:rPr>
                        <a:t>Data</a:t>
                      </a:r>
                      <a:endParaRPr b="1">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00AEFF">
                        <a:alpha val="72070"/>
                      </a:srgbClr>
                    </a:solidFill>
                  </a:tcPr>
                </a:tc>
                <a:tc>
                  <a:txBody>
                    <a:bodyPr/>
                    <a:lstStyle/>
                    <a:p>
                      <a:pPr indent="0" lvl="0" marL="0" rtl="0" algn="ctr">
                        <a:spcBef>
                          <a:spcPts val="0"/>
                        </a:spcBef>
                        <a:spcAft>
                          <a:spcPts val="0"/>
                        </a:spcAft>
                        <a:buNone/>
                      </a:pPr>
                      <a:r>
                        <a:rPr b="1" lang="en-US">
                          <a:solidFill>
                            <a:srgbClr val="FFFFFF"/>
                          </a:solidFill>
                        </a:rPr>
                        <a:t>Cleaning</a:t>
                      </a:r>
                      <a:endParaRPr b="1">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solidFill>
                      <a:srgbClr val="00AEFF">
                        <a:alpha val="72070"/>
                      </a:srgbClr>
                    </a:solidFill>
                  </a:tcPr>
                </a:tc>
              </a:tr>
              <a:tr h="381000">
                <a:tc>
                  <a:txBody>
                    <a:bodyPr/>
                    <a:lstStyle/>
                    <a:p>
                      <a:pPr indent="0" lvl="0" marL="0" rtl="0" algn="l">
                        <a:spcBef>
                          <a:spcPts val="0"/>
                        </a:spcBef>
                        <a:spcAft>
                          <a:spcPts val="0"/>
                        </a:spcAft>
                        <a:buNone/>
                      </a:pPr>
                      <a:r>
                        <a:rPr lang="en-US"/>
                        <a:t>Magic Towns names </a:t>
                      </a:r>
                      <a:endParaRPr/>
                    </a:p>
                  </a:txBody>
                  <a:tcPr marT="91425" marB="91425" marR="91425" marL="91425">
                    <a:lnT cap="flat" cmpd="sng" w="9525">
                      <a:solidFill>
                        <a:srgbClr val="9E9E9E">
                          <a:alpha val="0"/>
                        </a:srgbClr>
                      </a:solidFill>
                      <a:prstDash val="solid"/>
                      <a:round/>
                      <a:headEnd len="sm" w="sm" type="none"/>
                      <a:tailEnd len="sm" w="sm" type="none"/>
                    </a:lnT>
                  </a:tcPr>
                </a:tc>
                <a:tc>
                  <a:txBody>
                    <a:bodyPr/>
                    <a:lstStyle/>
                    <a:p>
                      <a:pPr indent="0" lvl="0" marL="0" rtl="0" algn="l">
                        <a:spcBef>
                          <a:spcPts val="0"/>
                        </a:spcBef>
                        <a:spcAft>
                          <a:spcPts val="0"/>
                        </a:spcAft>
                        <a:buNone/>
                      </a:pPr>
                      <a:r>
                        <a:rPr lang="en-US"/>
                        <a:t>For names of more than two words like Real de Asientos, we had to see how the API recognized the city. For example, in this case, we changed the city name to just Asientos in order to get results from the Hotels API.</a:t>
                      </a:r>
                      <a:r>
                        <a:rPr lang="en-US"/>
                        <a:t> </a:t>
                      </a:r>
                      <a:endParaRPr/>
                    </a:p>
                  </a:txBody>
                  <a:tcPr marT="91425" marB="91425" marR="91425" marL="91425"/>
                </a:tc>
              </a:tr>
              <a:tr h="459075">
                <a:tc>
                  <a:txBody>
                    <a:bodyPr/>
                    <a:lstStyle/>
                    <a:p>
                      <a:pPr indent="0" lvl="0" marL="0" rtl="0" algn="l">
                        <a:spcBef>
                          <a:spcPts val="0"/>
                        </a:spcBef>
                        <a:spcAft>
                          <a:spcPts val="0"/>
                        </a:spcAft>
                        <a:buNone/>
                      </a:pPr>
                      <a:r>
                        <a:rPr lang="en-US"/>
                        <a:t>Accommodation</a:t>
                      </a:r>
                      <a:r>
                        <a:rPr lang="en-US"/>
                        <a:t> types </a:t>
                      </a:r>
                      <a:endParaRPr/>
                    </a:p>
                  </a:txBody>
                  <a:tcPr marT="91425" marB="91425" marR="91425" marL="91425"/>
                </a:tc>
                <a:tc>
                  <a:txBody>
                    <a:bodyPr/>
                    <a:lstStyle/>
                    <a:p>
                      <a:pPr indent="0" lvl="0" marL="0" rtl="0" algn="l">
                        <a:spcBef>
                          <a:spcPts val="0"/>
                        </a:spcBef>
                        <a:spcAft>
                          <a:spcPts val="0"/>
                        </a:spcAft>
                        <a:buNone/>
                      </a:pPr>
                      <a:r>
                        <a:rPr lang="en-US"/>
                        <a:t>Cleaning of similar categories. For example, there was "Cabin" and "Cabins" as different categories, and we unified both as Cabin</a:t>
                      </a:r>
                      <a:r>
                        <a:rPr lang="en-US" sz="1100">
                          <a:solidFill>
                            <a:srgbClr val="0E101A"/>
                          </a:solidFill>
                        </a:rPr>
                        <a:t>.</a:t>
                      </a:r>
                      <a:r>
                        <a:rPr lang="en-US"/>
                        <a:t>  </a:t>
                      </a:r>
                      <a:endParaRPr/>
                    </a:p>
                  </a:txBody>
                  <a:tcPr marT="91425" marB="91425" marR="91425" marL="91425"/>
                </a:tc>
              </a:tr>
              <a:tr h="381000">
                <a:tc>
                  <a:txBody>
                    <a:bodyPr/>
                    <a:lstStyle/>
                    <a:p>
                      <a:pPr indent="0" lvl="0" marL="0" rtl="0" algn="l">
                        <a:spcBef>
                          <a:spcPts val="0"/>
                        </a:spcBef>
                        <a:spcAft>
                          <a:spcPts val="0"/>
                        </a:spcAft>
                        <a:buNone/>
                      </a:pPr>
                      <a:r>
                        <a:rPr lang="en-US"/>
                        <a:t>Nearby airports </a:t>
                      </a:r>
                      <a:endParaRPr/>
                    </a:p>
                  </a:txBody>
                  <a:tcPr marT="91425" marB="91425" marR="91425" marL="91425"/>
                </a:tc>
                <a:tc>
                  <a:txBody>
                    <a:bodyPr/>
                    <a:lstStyle/>
                    <a:p>
                      <a:pPr indent="0" lvl="0" marL="0" rtl="0" algn="l">
                        <a:spcBef>
                          <a:spcPts val="0"/>
                        </a:spcBef>
                        <a:spcAft>
                          <a:spcPts val="0"/>
                        </a:spcAft>
                        <a:buNone/>
                      </a:pPr>
                      <a:r>
                        <a:rPr lang="en-US"/>
                        <a:t>Filter Magic towns without airports nearby </a:t>
                      </a:r>
                      <a:endParaRPr/>
                    </a:p>
                  </a:txBody>
                  <a:tcPr marT="91425" marB="91425" marR="91425" marL="91425"/>
                </a:tc>
              </a:tr>
              <a:tr h="381000">
                <a:tc>
                  <a:txBody>
                    <a:bodyPr/>
                    <a:lstStyle/>
                    <a:p>
                      <a:pPr indent="0" lvl="0" marL="0" rtl="0" algn="l">
                        <a:spcBef>
                          <a:spcPts val="0"/>
                        </a:spcBef>
                        <a:spcAft>
                          <a:spcPts val="0"/>
                        </a:spcAft>
                        <a:buNone/>
                      </a:pPr>
                      <a:r>
                        <a:rPr lang="en-US"/>
                        <a:t>Price per room </a:t>
                      </a:r>
                      <a:endParaRPr/>
                    </a:p>
                  </a:txBody>
                  <a:tcPr marT="91425" marB="91425" marR="91425" marL="91425"/>
                </a:tc>
                <a:tc>
                  <a:txBody>
                    <a:bodyPr/>
                    <a:lstStyle/>
                    <a:p>
                      <a:pPr indent="0" lvl="0" marL="0" rtl="0" algn="l">
                        <a:spcBef>
                          <a:spcPts val="0"/>
                        </a:spcBef>
                        <a:spcAft>
                          <a:spcPts val="0"/>
                        </a:spcAft>
                        <a:buNone/>
                      </a:pPr>
                      <a:r>
                        <a:rPr lang="en-US"/>
                        <a:t>Filter accommodations without price. Eliminate exchange rate MXN from the information to change from string to number. The API gives the information as MXN 1,600, and this has to be changed to 1,600.</a:t>
                      </a:r>
                      <a:r>
                        <a:rPr lang="en-US"/>
                        <a:t> </a:t>
                      </a:r>
                      <a:endParaRPr/>
                    </a:p>
                  </a:txBody>
                  <a:tcPr marT="91425" marB="91425" marR="91425" marL="91425"/>
                </a:tc>
              </a:tr>
              <a:tr h="381000">
                <a:tc>
                  <a:txBody>
                    <a:bodyPr/>
                    <a:lstStyle/>
                    <a:p>
                      <a:pPr indent="0" lvl="0" marL="0" rtl="0" algn="l">
                        <a:spcBef>
                          <a:spcPts val="0"/>
                        </a:spcBef>
                        <a:spcAft>
                          <a:spcPts val="0"/>
                        </a:spcAft>
                        <a:buNone/>
                      </a:pPr>
                      <a:r>
                        <a:rPr lang="en-US"/>
                        <a:t>Hotels </a:t>
                      </a:r>
                      <a:endParaRPr/>
                    </a:p>
                  </a:txBody>
                  <a:tcPr marT="91425" marB="91425" marR="91425" marL="91425"/>
                </a:tc>
                <a:tc>
                  <a:txBody>
                    <a:bodyPr/>
                    <a:lstStyle/>
                    <a:p>
                      <a:pPr indent="0" lvl="0" marL="0" rtl="0" algn="l">
                        <a:spcBef>
                          <a:spcPts val="0"/>
                        </a:spcBef>
                        <a:spcAft>
                          <a:spcPts val="0"/>
                        </a:spcAft>
                        <a:buNone/>
                      </a:pPr>
                      <a:r>
                        <a:rPr lang="en-US"/>
                        <a:t>Filter Magic towns without hotels information </a:t>
                      </a:r>
                      <a:endParaRPr/>
                    </a:p>
                  </a:txBody>
                  <a:tcPr marT="91425" marB="91425" marR="91425" marL="91425"/>
                </a:tc>
              </a:tr>
              <a:tr h="381000">
                <a:tc>
                  <a:txBody>
                    <a:bodyPr/>
                    <a:lstStyle/>
                    <a:p>
                      <a:pPr indent="0" lvl="0" marL="0" rtl="0" algn="l">
                        <a:spcBef>
                          <a:spcPts val="0"/>
                        </a:spcBef>
                        <a:spcAft>
                          <a:spcPts val="0"/>
                        </a:spcAft>
                        <a:buNone/>
                      </a:pPr>
                      <a:r>
                        <a:rPr lang="en-US"/>
                        <a:t>Distances to major cities </a:t>
                      </a:r>
                      <a:endParaRPr/>
                    </a:p>
                  </a:txBody>
                  <a:tcPr marT="91425" marB="91425" marR="91425" marL="91425"/>
                </a:tc>
                <a:tc>
                  <a:txBody>
                    <a:bodyPr/>
                    <a:lstStyle/>
                    <a:p>
                      <a:pPr indent="0" lvl="0" marL="0" rtl="0" algn="l">
                        <a:spcBef>
                          <a:spcPts val="0"/>
                        </a:spcBef>
                        <a:spcAft>
                          <a:spcPts val="0"/>
                        </a:spcAft>
                        <a:buNone/>
                      </a:pPr>
                      <a:r>
                        <a:rPr lang="en-US"/>
                        <a:t>The response from the API gives the distance as 295 KM (string value), so it has to be changed to 295 (numeric value).</a:t>
                      </a:r>
                      <a:endParaRPr/>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g89863a01fa_0_5"/>
          <p:cNvSpPr txBox="1"/>
          <p:nvPr>
            <p:ph type="title"/>
          </p:nvPr>
        </p:nvSpPr>
        <p:spPr>
          <a:xfrm>
            <a:off x="533550" y="961250"/>
            <a:ext cx="7064700" cy="1371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sz="4400"/>
              <a:t>Where are the Magic Towns in Mexico?</a:t>
            </a:r>
            <a:endParaRPr sz="4400"/>
          </a:p>
        </p:txBody>
      </p:sp>
      <p:sp>
        <p:nvSpPr>
          <p:cNvPr id="122" name="Google Shape;122;g89863a01fa_0_5"/>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sp>
        <p:nvSpPr>
          <p:cNvPr id="123" name="Google Shape;123;g89863a01fa_0_5"/>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g89863a01fa_0_5"/>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pic>
        <p:nvPicPr>
          <p:cNvPr id="125" name="Google Shape;125;g89863a01fa_0_5"/>
          <p:cNvPicPr preferRelativeResize="0"/>
          <p:nvPr/>
        </p:nvPicPr>
        <p:blipFill>
          <a:blip r:embed="rId3">
            <a:alphaModFix/>
          </a:blip>
          <a:stretch>
            <a:fillRect/>
          </a:stretch>
        </p:blipFill>
        <p:spPr>
          <a:xfrm>
            <a:off x="857925" y="2195325"/>
            <a:ext cx="7298852" cy="4506800"/>
          </a:xfrm>
          <a:prstGeom prst="rect">
            <a:avLst/>
          </a:prstGeom>
          <a:noFill/>
          <a:ln>
            <a:noFill/>
          </a:ln>
        </p:spPr>
      </p:pic>
      <p:sp>
        <p:nvSpPr>
          <p:cNvPr id="126" name="Google Shape;126;g89863a01fa_0_5"/>
          <p:cNvSpPr/>
          <p:nvPr/>
        </p:nvSpPr>
        <p:spPr>
          <a:xfrm>
            <a:off x="7720500" y="6525"/>
            <a:ext cx="1423500" cy="779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7.- Analyze for trends</a:t>
            </a:r>
            <a:endParaRPr/>
          </a:p>
        </p:txBody>
      </p:sp>
      <p:sp>
        <p:nvSpPr>
          <p:cNvPr id="127" name="Google Shape;127;g89863a01fa_0_5"/>
          <p:cNvSpPr/>
          <p:nvPr/>
        </p:nvSpPr>
        <p:spPr>
          <a:xfrm>
            <a:off x="7720488" y="1036525"/>
            <a:ext cx="1423500" cy="779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8.- Make the call or Tell the story </a:t>
            </a:r>
            <a:endParaRPr/>
          </a:p>
        </p:txBody>
      </p:sp>
      <p:sp>
        <p:nvSpPr>
          <p:cNvPr id="128" name="Google Shape;128;g89863a01fa_0_5"/>
          <p:cNvSpPr/>
          <p:nvPr/>
        </p:nvSpPr>
        <p:spPr>
          <a:xfrm>
            <a:off x="8351700" y="766325"/>
            <a:ext cx="103800" cy="298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g89863a01fa_0_10"/>
          <p:cNvSpPr txBox="1"/>
          <p:nvPr>
            <p:ph type="title"/>
          </p:nvPr>
        </p:nvSpPr>
        <p:spPr>
          <a:xfrm>
            <a:off x="383600" y="1501738"/>
            <a:ext cx="5281200" cy="1371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4400"/>
              <a:t>Which towns are more accessible to non local tourists?</a:t>
            </a:r>
            <a:endParaRPr sz="4400"/>
          </a:p>
        </p:txBody>
      </p:sp>
      <p:sp>
        <p:nvSpPr>
          <p:cNvPr id="134" name="Google Shape;134;g89863a01fa_0_10"/>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g89863a01fa_0_10"/>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pic>
        <p:nvPicPr>
          <p:cNvPr id="136" name="Google Shape;136;g89863a01fa_0_10"/>
          <p:cNvPicPr preferRelativeResize="0"/>
          <p:nvPr/>
        </p:nvPicPr>
        <p:blipFill>
          <a:blip r:embed="rId3">
            <a:alphaModFix/>
          </a:blip>
          <a:stretch>
            <a:fillRect/>
          </a:stretch>
        </p:blipFill>
        <p:spPr>
          <a:xfrm>
            <a:off x="152400" y="3350675"/>
            <a:ext cx="8839199" cy="3218125"/>
          </a:xfrm>
          <a:prstGeom prst="rect">
            <a:avLst/>
          </a:prstGeom>
          <a:noFill/>
          <a:ln>
            <a:noFill/>
          </a:ln>
        </p:spPr>
      </p:pic>
      <p:pic>
        <p:nvPicPr>
          <p:cNvPr id="137" name="Google Shape;137;g89863a01fa_0_10"/>
          <p:cNvPicPr preferRelativeResize="0"/>
          <p:nvPr/>
        </p:nvPicPr>
        <p:blipFill rotWithShape="1">
          <a:blip r:embed="rId4">
            <a:alphaModFix/>
          </a:blip>
          <a:srcRect b="9379" l="0" r="0" t="0"/>
          <a:stretch/>
        </p:blipFill>
        <p:spPr>
          <a:xfrm>
            <a:off x="5664800" y="1176825"/>
            <a:ext cx="3199525" cy="2325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g89863a01fa_0_15"/>
          <p:cNvSpPr txBox="1"/>
          <p:nvPr>
            <p:ph type="title"/>
          </p:nvPr>
        </p:nvSpPr>
        <p:spPr>
          <a:xfrm>
            <a:off x="800100" y="1088606"/>
            <a:ext cx="7543800" cy="1371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4400"/>
              <a:t>Which towns offer good quality accommodation?</a:t>
            </a:r>
            <a:endParaRPr sz="4400"/>
          </a:p>
        </p:txBody>
      </p:sp>
      <p:sp>
        <p:nvSpPr>
          <p:cNvPr id="143" name="Google Shape;143;g89863a01fa_0_15"/>
          <p:cNvSpPr txBox="1"/>
          <p:nvPr>
            <p:ph idx="1" type="body"/>
          </p:nvPr>
        </p:nvSpPr>
        <p:spPr>
          <a:xfrm>
            <a:off x="800100" y="2880222"/>
            <a:ext cx="7543800" cy="1729500"/>
          </a:xfrm>
          <a:prstGeom prst="rect">
            <a:avLst/>
          </a:prstGeom>
        </p:spPr>
        <p:txBody>
          <a:bodyPr anchorCtr="0" anchor="t" bIns="45700" lIns="91425" spcFirstLastPara="1" rIns="91425" wrap="square" tIns="45700">
            <a:noAutofit/>
          </a:bodyPr>
          <a:lstStyle/>
          <a:p>
            <a:pPr indent="0" lvl="0" marL="0" rtl="0" algn="l">
              <a:lnSpc>
                <a:spcPct val="90000"/>
              </a:lnSpc>
              <a:spcBef>
                <a:spcPts val="1000"/>
              </a:spcBef>
              <a:spcAft>
                <a:spcPts val="0"/>
              </a:spcAft>
              <a:buClr>
                <a:schemeClr val="dk1"/>
              </a:buClr>
              <a:buSzPts val="1100"/>
              <a:buFont typeface="Arial"/>
              <a:buNone/>
            </a:pPr>
            <a:r>
              <a:rPr lang="en-US" sz="2800">
                <a:solidFill>
                  <a:schemeClr val="dk1"/>
                </a:solidFill>
              </a:rPr>
              <a:t>To answer this question we figured it was important to assess the availability, quantity and quality of hotels.</a:t>
            </a:r>
            <a:endParaRPr sz="2800">
              <a:solidFill>
                <a:schemeClr val="dk1"/>
              </a:solidFill>
            </a:endParaRPr>
          </a:p>
          <a:p>
            <a:pPr indent="0" lvl="0" marL="0" rtl="0" algn="l">
              <a:spcBef>
                <a:spcPts val="675"/>
              </a:spcBef>
              <a:spcAft>
                <a:spcPts val="0"/>
              </a:spcAft>
              <a:buNone/>
            </a:pPr>
            <a:r>
              <a:t/>
            </a:r>
            <a:endParaRPr/>
          </a:p>
        </p:txBody>
      </p:sp>
      <p:sp>
        <p:nvSpPr>
          <p:cNvPr id="144" name="Google Shape;144;g89863a01fa_0_15"/>
          <p:cNvSpPr/>
          <p:nvPr/>
        </p:nvSpPr>
        <p:spPr>
          <a:xfrm rot="10800000">
            <a:off x="4578575" y="6525"/>
            <a:ext cx="2286000" cy="1017900"/>
          </a:xfrm>
          <a:prstGeom prst="triangle">
            <a:avLst>
              <a:gd fmla="val 50000" name="adj"/>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g89863a01fa_0_15"/>
          <p:cNvSpPr txBox="1"/>
          <p:nvPr/>
        </p:nvSpPr>
        <p:spPr>
          <a:xfrm>
            <a:off x="4916125" y="129500"/>
            <a:ext cx="16854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FFFFFF"/>
                </a:solidFill>
              </a:rPr>
              <a:t>Analysis</a:t>
            </a:r>
            <a:endParaRPr sz="1600">
              <a:solidFill>
                <a:srgbClr val="FFFFFF"/>
              </a:solidFill>
            </a:endParaRPr>
          </a:p>
        </p:txBody>
      </p:sp>
      <p:pic>
        <p:nvPicPr>
          <p:cNvPr id="146" name="Google Shape;146;g89863a01fa_0_15"/>
          <p:cNvPicPr preferRelativeResize="0"/>
          <p:nvPr/>
        </p:nvPicPr>
        <p:blipFill>
          <a:blip r:embed="rId3">
            <a:alphaModFix/>
          </a:blip>
          <a:stretch>
            <a:fillRect/>
          </a:stretch>
        </p:blipFill>
        <p:spPr>
          <a:xfrm>
            <a:off x="0" y="4914522"/>
            <a:ext cx="2915217" cy="1943478"/>
          </a:xfrm>
          <a:prstGeom prst="rect">
            <a:avLst/>
          </a:prstGeom>
          <a:noFill/>
          <a:ln>
            <a:noFill/>
          </a:ln>
        </p:spPr>
      </p:pic>
      <p:pic>
        <p:nvPicPr>
          <p:cNvPr id="147" name="Google Shape;147;g89863a01fa_0_15"/>
          <p:cNvPicPr preferRelativeResize="0"/>
          <p:nvPr/>
        </p:nvPicPr>
        <p:blipFill>
          <a:blip r:embed="rId4">
            <a:alphaModFix/>
          </a:blip>
          <a:stretch>
            <a:fillRect/>
          </a:stretch>
        </p:blipFill>
        <p:spPr>
          <a:xfrm>
            <a:off x="3143817" y="4914522"/>
            <a:ext cx="2915218" cy="1943478"/>
          </a:xfrm>
          <a:prstGeom prst="rect">
            <a:avLst/>
          </a:prstGeom>
          <a:noFill/>
          <a:ln>
            <a:noFill/>
          </a:ln>
        </p:spPr>
      </p:pic>
      <p:pic>
        <p:nvPicPr>
          <p:cNvPr id="148" name="Google Shape;148;g89863a01fa_0_15"/>
          <p:cNvPicPr preferRelativeResize="0"/>
          <p:nvPr/>
        </p:nvPicPr>
        <p:blipFill rotWithShape="1">
          <a:blip r:embed="rId5">
            <a:alphaModFix/>
          </a:blip>
          <a:srcRect b="7604" l="17501" r="14531" t="0"/>
          <a:stretch/>
        </p:blipFill>
        <p:spPr>
          <a:xfrm>
            <a:off x="6287625" y="4907025"/>
            <a:ext cx="2915225" cy="19434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2020-06-04T22:05:52Z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